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6"/>
  </p:notesMasterIdLst>
  <p:handoutMasterIdLst>
    <p:handoutMasterId r:id="rId27"/>
  </p:handoutMasterIdLst>
  <p:sldIdLst>
    <p:sldId id="547" r:id="rId2"/>
    <p:sldId id="550" r:id="rId3"/>
    <p:sldId id="558" r:id="rId4"/>
    <p:sldId id="578" r:id="rId5"/>
    <p:sldId id="579" r:id="rId6"/>
    <p:sldId id="580" r:id="rId7"/>
    <p:sldId id="582" r:id="rId8"/>
    <p:sldId id="583" r:id="rId9"/>
    <p:sldId id="595" r:id="rId10"/>
    <p:sldId id="587" r:id="rId11"/>
    <p:sldId id="588" r:id="rId12"/>
    <p:sldId id="589" r:id="rId13"/>
    <p:sldId id="593" r:id="rId14"/>
    <p:sldId id="594" r:id="rId15"/>
    <p:sldId id="590" r:id="rId16"/>
    <p:sldId id="591" r:id="rId17"/>
    <p:sldId id="585" r:id="rId18"/>
    <p:sldId id="586" r:id="rId19"/>
    <p:sldId id="592" r:id="rId20"/>
    <p:sldId id="584" r:id="rId21"/>
    <p:sldId id="562" r:id="rId22"/>
    <p:sldId id="554" r:id="rId23"/>
    <p:sldId id="552" r:id="rId24"/>
    <p:sldId id="553" r:id="rId2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50" d="100"/>
          <a:sy n="50" d="100"/>
        </p:scale>
        <p:origin x="12" y="528"/>
      </p:cViewPr>
      <p:guideLst>
        <p:guide orient="horz" pos="2160"/>
        <p:guide pos="2880"/>
      </p:guideLst>
    </p:cSldViewPr>
  </p:slideViewPr>
  <p:notesTextViewPr>
    <p:cViewPr>
      <p:scale>
        <a:sx n="100" d="100"/>
        <a:sy n="100" d="100"/>
      </p:scale>
      <p:origin x="0" y="0"/>
    </p:cViewPr>
  </p:notesTextViewPr>
  <p:notesViewPr>
    <p:cSldViewPr>
      <p:cViewPr varScale="1">
        <p:scale>
          <a:sx n="123" d="100"/>
          <a:sy n="123" d="100"/>
        </p:scale>
        <p:origin x="-2160" y="-10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2019-10-09</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10/9/2019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18</a:t>
            </a:fld>
            <a:endParaRPr lang="en-CA"/>
          </a:p>
        </p:txBody>
      </p:sp>
    </p:spTree>
    <p:extLst>
      <p:ext uri="{BB962C8B-B14F-4D97-AF65-F5344CB8AC3E}">
        <p14:creationId xmlns:p14="http://schemas.microsoft.com/office/powerpoint/2010/main" val="2940967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Bit-wise and bit-shift operators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Bit-wise and bit-shift operators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Unary bit-wise </a:t>
            </a:r>
            <a:r>
              <a:rPr lang="en-CA" cap="small" dirty="0" smtClean="0"/>
              <a:t>not</a:t>
            </a:r>
            <a:r>
              <a:rPr lang="en-CA" dirty="0" smtClean="0"/>
              <a:t> </a:t>
            </a:r>
            <a:r>
              <a:rPr lang="en-CA" dirty="0"/>
              <a:t>operator </a:t>
            </a:r>
          </a:p>
        </p:txBody>
      </p:sp>
      <p:sp>
        <p:nvSpPr>
          <p:cNvPr id="3" name="Content Placeholder 2"/>
          <p:cNvSpPr>
            <a:spLocks noGrp="1"/>
          </p:cNvSpPr>
          <p:nvPr>
            <p:ph idx="1"/>
          </p:nvPr>
        </p:nvSpPr>
        <p:spPr/>
        <p:txBody>
          <a:bodyPr/>
          <a:lstStyle/>
          <a:p>
            <a:r>
              <a:rPr lang="en-CA" dirty="0" smtClean="0"/>
              <a:t>A unary bit-wise operator is the </a:t>
            </a:r>
            <a:r>
              <a:rPr lang="en-CA" cap="small" dirty="0" smtClean="0"/>
              <a:t>not</a:t>
            </a:r>
            <a:r>
              <a:rPr lang="en-CA" dirty="0" smtClean="0"/>
              <a:t> operator </a:t>
            </a:r>
            <a:r>
              <a:rPr lang="en-CA" dirty="0" smtClean="0">
                <a:latin typeface="Consolas" panose="020B0609020204030204" pitchFamily="49" charset="0"/>
                <a:cs typeface="Consolas" panose="020B0609020204030204" pitchFamily="49" charset="0"/>
              </a:rPr>
              <a:t>~</a:t>
            </a:r>
          </a:p>
          <a:p>
            <a:pPr lvl="1"/>
            <a:r>
              <a:rPr lang="en-CA" dirty="0" smtClean="0"/>
              <a:t>It is equivalent to applying the logical </a:t>
            </a:r>
            <a:r>
              <a:rPr lang="en-CA" cap="small" dirty="0"/>
              <a:t>not</a:t>
            </a:r>
            <a:r>
              <a:rPr lang="en-CA" dirty="0"/>
              <a:t> operator </a:t>
            </a:r>
            <a:r>
              <a:rPr lang="en-CA" dirty="0" smtClean="0">
                <a:latin typeface="Consolas" panose="020B0609020204030204" pitchFamily="49" charset="0"/>
                <a:cs typeface="Consolas" panose="020B0609020204030204" pitchFamily="49" charset="0"/>
              </a:rPr>
              <a:t>~</a:t>
            </a:r>
            <a:r>
              <a:rPr lang="en-CA" dirty="0" smtClean="0"/>
              <a:t> to each bit</a:t>
            </a:r>
            <a:endParaRPr lang="en-CA" dirty="0">
              <a:latin typeface="Consolas" panose="020B0609020204030204" pitchFamily="49" charset="0"/>
              <a:cs typeface="Consolas" panose="020B0609020204030204" pitchFamily="49" charset="0"/>
            </a:endParaRPr>
          </a:p>
          <a:p>
            <a:pPr lvl="1"/>
            <a:endParaRPr lang="en-CA" dirty="0" smtClean="0"/>
          </a:p>
          <a:p>
            <a:pPr marL="457200" lvl="1" indent="0">
              <a:buNone/>
            </a:pPr>
            <a:r>
              <a:rPr lang="en-CA" dirty="0" smtClean="0">
                <a:latin typeface="Consolas" panose="020B0609020204030204" pitchFamily="49" charset="0"/>
                <a:cs typeface="Consolas" panose="020B0609020204030204" pitchFamily="49" charset="0"/>
              </a:rPr>
              <a:t>		~ </a:t>
            </a:r>
            <a:r>
              <a:rPr lang="en-CA" u="sng" dirty="0" smtClean="0">
                <a:latin typeface="Consolas" panose="020B0609020204030204" pitchFamily="49" charset="0"/>
                <a:cs typeface="Consolas" panose="020B0609020204030204" pitchFamily="49" charset="0"/>
              </a:rPr>
              <a:t>01001010101011110100111</a:t>
            </a:r>
            <a:r>
              <a:rPr lang="en-CA" u="sng" dirty="0">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01000001</a:t>
            </a:r>
            <a:endParaRPr lang="en-CA" u="sng"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10110101010100001011000010111110</a:t>
            </a:r>
          </a:p>
          <a:p>
            <a:pPr marL="457200" lvl="1" indent="0">
              <a:buNone/>
            </a:pPr>
            <a:endParaRPr lang="en-US" dirty="0">
              <a:latin typeface="Consolas" panose="020B0609020204030204" pitchFamily="49" charset="0"/>
              <a:cs typeface="Consolas" panose="020B0609020204030204" pitchFamily="49" charset="0"/>
            </a:endParaRPr>
          </a:p>
          <a:p>
            <a:pPr marL="457200" lvl="1" indent="0">
              <a:buNone/>
            </a:pPr>
            <a:endParaRPr lang="en-US" dirty="0" smtClean="0">
              <a:latin typeface="Consolas" panose="020B0609020204030204" pitchFamily="49" charset="0"/>
              <a:cs typeface="Consolas" panose="020B0609020204030204" pitchFamily="49" charset="0"/>
            </a:endParaRPr>
          </a:p>
          <a:p>
            <a:pPr marL="1314450" lvl="3" indent="0">
              <a:buNone/>
            </a:pPr>
            <a:r>
              <a:rPr lang="en-US" sz="1800" dirty="0" smtClean="0">
                <a:latin typeface="Consolas" panose="020B0609020204030204" pitchFamily="49" charset="0"/>
                <a:cs typeface="Consolas" panose="020B0609020204030204" pitchFamily="49" charset="0"/>
              </a:rPr>
              <a:t>int </a:t>
            </a:r>
            <a:r>
              <a:rPr lang="en-US" sz="1800" dirty="0">
                <a:latin typeface="Consolas" panose="020B0609020204030204" pitchFamily="49" charset="0"/>
                <a:cs typeface="Consolas" panose="020B0609020204030204" pitchFamily="49" charset="0"/>
              </a:rPr>
              <a:t>n{1253003073};</a:t>
            </a:r>
          </a:p>
          <a:p>
            <a:pPr marL="1314450" lvl="3" indent="0">
              <a:buNone/>
            </a:pPr>
            <a:r>
              <a:rPr lang="en-US" sz="1800" dirty="0">
                <a:latin typeface="Consolas" panose="020B0609020204030204" pitchFamily="49" charset="0"/>
                <a:cs typeface="Consolas" panose="020B0609020204030204" pitchFamily="49" charset="0"/>
              </a:rPr>
              <a:t>std::</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a:t>
            </a:r>
            <a:r>
              <a:rPr lang="en-US" sz="1800" dirty="0" smtClean="0">
                <a:latin typeface="Consolas" panose="020B0609020204030204" pitchFamily="49" charset="0"/>
                <a:cs typeface="Consolas" panose="020B0609020204030204" pitchFamily="49" charset="0"/>
              </a:rPr>
              <a:t>(~n</a:t>
            </a:r>
            <a:r>
              <a:rPr lang="en-US" sz="1800" dirty="0">
                <a:latin typeface="Consolas" panose="020B0609020204030204" pitchFamily="49" charset="0"/>
                <a:cs typeface="Consolas" panose="020B0609020204030204" pitchFamily="49" charset="0"/>
              </a:rPr>
              <a:t>) &lt;&lt; std::</a:t>
            </a:r>
            <a:r>
              <a:rPr lang="en-US" sz="1800" dirty="0" err="1" smtClean="0">
                <a:latin typeface="Consolas" panose="020B0609020204030204" pitchFamily="49" charset="0"/>
                <a:cs typeface="Consolas" panose="020B0609020204030204" pitchFamily="49" charset="0"/>
              </a:rPr>
              <a:t>endl</a:t>
            </a:r>
            <a:r>
              <a:rPr lang="en-US" sz="1800" dirty="0" smtClean="0">
                <a:latin typeface="Consolas" panose="020B0609020204030204" pitchFamily="49" charset="0"/>
                <a:cs typeface="Consolas" panose="020B0609020204030204" pitchFamily="49" charset="0"/>
              </a:rPr>
              <a:t>;</a:t>
            </a:r>
          </a:p>
          <a:p>
            <a:pPr marL="1314450" lvl="3" indent="0">
              <a:buNone/>
            </a:pPr>
            <a:endParaRPr lang="en-US" sz="1800" dirty="0" smtClean="0">
              <a:latin typeface="Consolas" panose="020B0609020204030204" pitchFamily="49" charset="0"/>
              <a:cs typeface="Consolas" panose="020B0609020204030204" pitchFamily="49" charset="0"/>
            </a:endParaRPr>
          </a:p>
          <a:p>
            <a:pPr marL="1314450" lvl="3" indent="0">
              <a:buNone/>
            </a:pPr>
            <a:r>
              <a:rPr lang="en-US" sz="1800" dirty="0" smtClean="0">
                <a:latin typeface="Consolas" panose="020B0609020204030204" pitchFamily="49" charset="0"/>
                <a:cs typeface="Consolas" panose="020B0609020204030204" pitchFamily="49" charset="0"/>
              </a:rPr>
              <a:t>std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a:t>
            </a:r>
            <a:r>
              <a:rPr lang="en-US" sz="1800" dirty="0" smtClean="0">
                <a:latin typeface="Consolas" panose="020B0609020204030204" pitchFamily="49" charset="0"/>
                <a:cs typeface="Consolas" panose="020B0609020204030204" pitchFamily="49" charset="0"/>
              </a:rPr>
              <a:t>(-n</a:t>
            </a:r>
            <a:r>
              <a:rPr lang="en-US" sz="1800" dirty="0">
                <a:latin typeface="Consolas" panose="020B0609020204030204" pitchFamily="49" charset="0"/>
                <a:cs typeface="Consolas" panose="020B0609020204030204" pitchFamily="49" charset="0"/>
              </a:rPr>
              <a:t>) &lt;&lt; std::</a:t>
            </a:r>
            <a:r>
              <a:rPr lang="en-US" sz="1800" dirty="0" err="1">
                <a:latin typeface="Consolas" panose="020B0609020204030204" pitchFamily="49" charset="0"/>
                <a:cs typeface="Consolas" panose="020B0609020204030204" pitchFamily="49" charset="0"/>
              </a:rPr>
              <a:t>endl</a:t>
            </a:r>
            <a:r>
              <a:rPr lang="en-US" sz="1800" dirty="0" smtClean="0">
                <a:latin typeface="Consolas" panose="020B0609020204030204" pitchFamily="49" charset="0"/>
                <a:cs typeface="Consolas" panose="020B0609020204030204" pitchFamily="49" charset="0"/>
              </a:rPr>
              <a:t>;</a:t>
            </a:r>
          </a:p>
          <a:p>
            <a:pPr marL="1314450" lvl="3" indent="0">
              <a:buNone/>
            </a:pPr>
            <a:r>
              <a:rPr lang="en-US" sz="1800" dirty="0">
                <a:latin typeface="Consolas" panose="020B0609020204030204" pitchFamily="49" charset="0"/>
                <a:cs typeface="Consolas" panose="020B0609020204030204" pitchFamily="49" charset="0"/>
              </a:rPr>
              <a:t>std::</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a:t>
            </a:r>
            <a:r>
              <a:rPr lang="en-US" sz="1800" dirty="0" smtClean="0">
                <a:latin typeface="Consolas" panose="020B0609020204030204" pitchFamily="49" charset="0"/>
                <a:cs typeface="Consolas" panose="020B0609020204030204" pitchFamily="49" charset="0"/>
              </a:rPr>
              <a:t>((~n) + 1) </a:t>
            </a:r>
            <a:r>
              <a:rPr lang="en-US" sz="1800" dirty="0">
                <a:latin typeface="Consolas" panose="020B0609020204030204" pitchFamily="49" charset="0"/>
                <a:cs typeface="Consolas" panose="020B0609020204030204" pitchFamily="49" charset="0"/>
              </a:rPr>
              <a:t>&lt;&lt; std::</a:t>
            </a:r>
            <a:r>
              <a:rPr lang="en-US" sz="1800" dirty="0" err="1">
                <a:latin typeface="Consolas" panose="020B0609020204030204" pitchFamily="49" charset="0"/>
                <a:cs typeface="Consolas" panose="020B0609020204030204" pitchFamily="49" charset="0"/>
              </a:rPr>
              <a:t>endl</a:t>
            </a:r>
            <a:r>
              <a:rPr lang="en-US"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a:p>
            <a:pPr marL="457200" lvl="1"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39491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of bit-wise operators </a:t>
            </a:r>
            <a:endParaRPr lang="en-CA" dirty="0"/>
          </a:p>
        </p:txBody>
      </p:sp>
      <p:sp>
        <p:nvSpPr>
          <p:cNvPr id="3" name="Content Placeholder 2"/>
          <p:cNvSpPr>
            <a:spLocks noGrp="1"/>
          </p:cNvSpPr>
          <p:nvPr>
            <p:ph idx="1"/>
          </p:nvPr>
        </p:nvSpPr>
        <p:spPr/>
        <p:txBody>
          <a:bodyPr/>
          <a:lstStyle/>
          <a:p>
            <a:r>
              <a:rPr lang="en-CA" dirty="0" smtClean="0"/>
              <a:t>One significant application of bit-wise operators is the manipulation of individual bits within a primitive type</a:t>
            </a:r>
          </a:p>
          <a:p>
            <a:endParaRPr lang="en-CA" dirty="0"/>
          </a:p>
          <a:p>
            <a:r>
              <a:rPr lang="en-CA" dirty="0" smtClean="0"/>
              <a:t>Consider this local variable:</a:t>
            </a:r>
          </a:p>
          <a:p>
            <a:pPr marL="857250" lvl="2" indent="0">
              <a:buNone/>
            </a:pPr>
            <a:r>
              <a:rPr lang="en-CA" sz="1800" dirty="0" smtClean="0">
                <a:latin typeface="Consolas" panose="020B0609020204030204" pitchFamily="49" charset="0"/>
                <a:cs typeface="Consolas" panose="020B0609020204030204" pitchFamily="49" charset="0"/>
              </a:rPr>
              <a:t>unsigned int MASK512{0b00000000000000000000001000000000};</a:t>
            </a:r>
          </a:p>
          <a:p>
            <a:pPr marL="857250" lvl="2" indent="0">
              <a:buNone/>
            </a:pPr>
            <a:r>
              <a:rPr lang="en-CA" sz="1800" dirty="0" smtClean="0">
                <a:latin typeface="Consolas" panose="020B0609020204030204" pitchFamily="49" charset="0"/>
                <a:cs typeface="Consolas" panose="020B0609020204030204" pitchFamily="49" charset="0"/>
              </a:rPr>
              <a:t>// Also, either unsigned int MASK512{512};</a:t>
            </a:r>
          </a:p>
          <a:p>
            <a:pPr marL="857250" lvl="2" indent="0">
              <a:buNone/>
            </a:pPr>
            <a:r>
              <a:rPr lang="en-CA" sz="1800" dirty="0" smtClean="0">
                <a:latin typeface="Consolas" panose="020B0609020204030204" pitchFamily="49" charset="0"/>
                <a:cs typeface="Consolas" panose="020B0609020204030204" pitchFamily="49" charset="0"/>
              </a:rPr>
              <a:t>//           or unsigned int MASK512{0x200};</a:t>
            </a:r>
          </a:p>
          <a:p>
            <a:pPr marL="857250" lvl="2"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Given any other unsigned integer </a:t>
            </a:r>
            <a:r>
              <a:rPr lang="en-CA" dirty="0" smtClean="0">
                <a:solidFill>
                  <a:prstClr val="black"/>
                </a:solidFill>
                <a:latin typeface="Consolas" panose="020B0609020204030204" pitchFamily="49" charset="0"/>
                <a:cs typeface="Consolas" panose="020B0609020204030204" pitchFamily="49" charset="0"/>
              </a:rPr>
              <a:t>m</a:t>
            </a:r>
            <a:r>
              <a:rPr lang="en-CA" dirty="0" smtClean="0">
                <a:solidFill>
                  <a:prstClr val="black"/>
                </a:solidFill>
              </a:rPr>
              <a:t> where </a:t>
            </a:r>
            <a:r>
              <a:rPr lang="en-CA" dirty="0" smtClean="0">
                <a:solidFill>
                  <a:prstClr val="black"/>
                </a:solidFill>
                <a:latin typeface="Consolas" panose="020B0609020204030204" pitchFamily="49" charset="0"/>
                <a:cs typeface="Consolas" panose="020B0609020204030204" pitchFamily="49" charset="0"/>
              </a:rPr>
              <a:t>m</a:t>
            </a:r>
            <a:r>
              <a:rPr lang="en-CA" baseline="-25000" dirty="0" smtClean="0">
                <a:solidFill>
                  <a:prstClr val="black"/>
                </a:solidFill>
                <a:latin typeface="Consolas" panose="020B0609020204030204" pitchFamily="49" charset="0"/>
                <a:cs typeface="Consolas" panose="020B0609020204030204" pitchFamily="49" charset="0"/>
              </a:rPr>
              <a:t>9</a:t>
            </a:r>
            <a:r>
              <a:rPr lang="en-CA" dirty="0" smtClean="0">
                <a:solidFill>
                  <a:prstClr val="black"/>
                </a:solidFill>
              </a:rPr>
              <a:t> is the 9</a:t>
            </a:r>
            <a:r>
              <a:rPr lang="en-CA" baseline="30000" dirty="0" smtClean="0">
                <a:solidFill>
                  <a:prstClr val="black"/>
                </a:solidFill>
              </a:rPr>
              <a:t>th</a:t>
            </a:r>
            <a:r>
              <a:rPr lang="en-CA" dirty="0" smtClean="0">
                <a:solidFill>
                  <a:prstClr val="black"/>
                </a:solidFill>
              </a:rPr>
              <a:t> bit:</a:t>
            </a:r>
          </a:p>
          <a:p>
            <a:pPr marL="0" lvl="0" indent="0">
              <a:buNone/>
            </a:pPr>
            <a:endParaRPr lang="en-CA" dirty="0">
              <a:solidFill>
                <a:prstClr val="black"/>
              </a:solidFill>
            </a:endParaRPr>
          </a:p>
          <a:p>
            <a:pPr marL="457200" lvl="1" indent="0">
              <a:buNone/>
            </a:pPr>
            <a:endParaRPr lang="en-CA"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63782340"/>
              </p:ext>
            </p:extLst>
          </p:nvPr>
        </p:nvGraphicFramePr>
        <p:xfrm>
          <a:off x="1475656" y="4725144"/>
          <a:ext cx="6048672" cy="1854200"/>
        </p:xfrm>
        <a:graphic>
          <a:graphicData uri="http://schemas.openxmlformats.org/drawingml/2006/table">
            <a:tbl>
              <a:tblPr>
                <a:tableStyleId>{2D5ABB26-0587-4C30-8999-92F81FD0307C}</a:tableStyleId>
              </a:tblPr>
              <a:tblGrid>
                <a:gridCol w="194421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70840">
                <a:tc>
                  <a:txBody>
                    <a:bodyPr/>
                    <a:lstStyle/>
                    <a:p>
                      <a:pPr algn="ctr"/>
                      <a:r>
                        <a:rPr lang="en-CA" b="1" dirty="0" smtClean="0">
                          <a:latin typeface="Georgia" panose="02040502050405020303" pitchFamily="18" charset="0"/>
                        </a:rPr>
                        <a:t>Operation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Description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latin typeface="Consolas" panose="020B0609020204030204" pitchFamily="49" charset="0"/>
                          <a:cs typeface="Consolas" panose="020B0609020204030204" pitchFamily="49" charset="0"/>
                        </a:rPr>
                        <a:t>m</a:t>
                      </a:r>
                      <a:r>
                        <a:rPr lang="en-CA" baseline="0" dirty="0" smtClean="0">
                          <a:latin typeface="Consolas" panose="020B0609020204030204" pitchFamily="49" charset="0"/>
                          <a:cs typeface="Consolas" panose="020B0609020204030204" pitchFamily="49" charset="0"/>
                        </a:rPr>
                        <a:t> &amp; MASK512</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r>
                        <a:rPr lang="en-CA" dirty="0" smtClean="0">
                          <a:latin typeface="Georgia" panose="02040502050405020303" pitchFamily="18" charset="0"/>
                        </a:rPr>
                        <a:t>Equal </a:t>
                      </a:r>
                      <a:r>
                        <a:rPr lang="en-CA" baseline="0" dirty="0" smtClean="0">
                          <a:latin typeface="Consolas" panose="020B0609020204030204" pitchFamily="49" charset="0"/>
                          <a:cs typeface="Consolas" panose="020B0609020204030204" pitchFamily="49" charset="0"/>
                        </a:rPr>
                        <a:t>0</a:t>
                      </a:r>
                      <a:r>
                        <a:rPr lang="en-CA" dirty="0" smtClean="0">
                          <a:latin typeface="Georgia" panose="02040502050405020303" pitchFamily="18" charset="0"/>
                        </a:rPr>
                        <a:t> if </a:t>
                      </a:r>
                      <a:r>
                        <a:rPr lang="en-CA" dirty="0" smtClean="0">
                          <a:latin typeface="Consolas" panose="020B0609020204030204" pitchFamily="49" charset="0"/>
                          <a:cs typeface="Consolas" panose="020B0609020204030204" pitchFamily="49" charset="0"/>
                        </a:rPr>
                        <a:t>m</a:t>
                      </a:r>
                      <a:r>
                        <a:rPr lang="en-CA" baseline="-25000" dirty="0" smtClean="0">
                          <a:latin typeface="Consolas" panose="020B0609020204030204" pitchFamily="49" charset="0"/>
                          <a:cs typeface="Consolas" panose="020B0609020204030204" pitchFamily="49" charset="0"/>
                        </a:rPr>
                        <a:t>9</a:t>
                      </a:r>
                      <a:r>
                        <a:rPr lang="en-CA" baseline="0" dirty="0" smtClean="0">
                          <a:latin typeface="Georgia" panose="02040502050405020303" pitchFamily="18" charset="0"/>
                        </a:rPr>
                        <a:t> is </a:t>
                      </a:r>
                      <a:r>
                        <a:rPr lang="en-CA" baseline="0" dirty="0" smtClean="0">
                          <a:latin typeface="Consolas" panose="020B0609020204030204" pitchFamily="49" charset="0"/>
                          <a:cs typeface="Consolas" panose="020B0609020204030204" pitchFamily="49" charset="0"/>
                        </a:rPr>
                        <a:t>0</a:t>
                      </a:r>
                      <a:r>
                        <a:rPr lang="en-CA" baseline="0" dirty="0" smtClean="0">
                          <a:latin typeface="Georgia" panose="02040502050405020303" pitchFamily="18" charset="0"/>
                        </a:rPr>
                        <a:t> and </a:t>
                      </a:r>
                      <a:r>
                        <a:rPr lang="en-CA" baseline="0" dirty="0" smtClean="0">
                          <a:latin typeface="Consolas" panose="020B0609020204030204" pitchFamily="49" charset="0"/>
                          <a:cs typeface="Consolas" panose="020B0609020204030204" pitchFamily="49" charset="0"/>
                        </a:rPr>
                        <a:t>MASK512</a:t>
                      </a:r>
                      <a:r>
                        <a:rPr lang="en-CA" baseline="0" dirty="0" smtClean="0">
                          <a:latin typeface="Georgia" panose="02040502050405020303" pitchFamily="18" charset="0"/>
                        </a:rPr>
                        <a:t> if </a:t>
                      </a:r>
                      <a:r>
                        <a:rPr lang="en-CA" baseline="0" dirty="0" smtClean="0">
                          <a:latin typeface="Consolas" panose="020B0609020204030204" pitchFamily="49" charset="0"/>
                          <a:cs typeface="Consolas" panose="020B0609020204030204" pitchFamily="49" charset="0"/>
                        </a:rPr>
                        <a:t>m</a:t>
                      </a:r>
                      <a:r>
                        <a:rPr lang="en-CA" baseline="-25000" dirty="0" smtClean="0">
                          <a:latin typeface="Consolas" panose="020B0609020204030204" pitchFamily="49" charset="0"/>
                          <a:cs typeface="Consolas" panose="020B0609020204030204" pitchFamily="49" charset="0"/>
                        </a:rPr>
                        <a:t>9</a:t>
                      </a:r>
                      <a:r>
                        <a:rPr lang="en-CA" baseline="0" dirty="0" smtClean="0">
                          <a:latin typeface="Georgia" panose="02040502050405020303" pitchFamily="18" charset="0"/>
                        </a:rPr>
                        <a:t> is </a:t>
                      </a:r>
                      <a:r>
                        <a:rPr lang="en-CA" baseline="0"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m</a:t>
                      </a:r>
                      <a:r>
                        <a:rPr lang="en-CA" baseline="0" dirty="0" smtClean="0">
                          <a:latin typeface="Consolas" panose="020B0609020204030204" pitchFamily="49" charset="0"/>
                          <a:cs typeface="Consolas" panose="020B0609020204030204" pitchFamily="49" charset="0"/>
                        </a:rPr>
                        <a:t> | MASK512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Georgia" panose="02040502050405020303" pitchFamily="18" charset="0"/>
                        </a:rPr>
                        <a:t>Equals </a:t>
                      </a:r>
                      <a:r>
                        <a:rPr lang="en-CA" baseline="0" dirty="0" smtClean="0">
                          <a:latin typeface="Consolas" panose="020B0609020204030204" pitchFamily="49" charset="0"/>
                          <a:cs typeface="Consolas" panose="020B0609020204030204" pitchFamily="49" charset="0"/>
                        </a:rPr>
                        <a:t>m</a:t>
                      </a:r>
                      <a:r>
                        <a:rPr lang="en-CA" dirty="0" smtClean="0">
                          <a:latin typeface="Georgia" panose="02040502050405020303" pitchFamily="18" charset="0"/>
                        </a:rPr>
                        <a:t> with </a:t>
                      </a:r>
                      <a:r>
                        <a:rPr lang="en-CA" dirty="0" smtClean="0">
                          <a:latin typeface="Consolas" panose="020B0609020204030204" pitchFamily="49" charset="0"/>
                          <a:cs typeface="Consolas" panose="020B0609020204030204" pitchFamily="49" charset="0"/>
                        </a:rPr>
                        <a:t>m</a:t>
                      </a:r>
                      <a:r>
                        <a:rPr lang="en-CA" baseline="-25000" dirty="0" smtClean="0">
                          <a:latin typeface="Consolas" panose="020B0609020204030204" pitchFamily="49" charset="0"/>
                          <a:cs typeface="Consolas" panose="020B0609020204030204" pitchFamily="49" charset="0"/>
                        </a:rPr>
                        <a:t>9</a:t>
                      </a:r>
                      <a:r>
                        <a:rPr lang="en-CA" baseline="0" dirty="0" smtClean="0">
                          <a:latin typeface="Georgia" panose="02040502050405020303" pitchFamily="18" charset="0"/>
                        </a:rPr>
                        <a:t> set to </a:t>
                      </a:r>
                      <a:r>
                        <a:rPr lang="en-CA" baseline="0" dirty="0" smtClean="0">
                          <a:latin typeface="Consolas" panose="020B0609020204030204" pitchFamily="49" charset="0"/>
                          <a:cs typeface="Consolas" panose="020B0609020204030204" pitchFamily="49" charset="0"/>
                        </a:rPr>
                        <a:t>1</a:t>
                      </a:r>
                      <a:endParaRPr lang="en-CA" dirty="0" smtClean="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latin typeface="Consolas" panose="020B0609020204030204" pitchFamily="49" charset="0"/>
                          <a:cs typeface="Consolas" panose="020B0609020204030204" pitchFamily="49" charset="0"/>
                        </a:rPr>
                        <a:t>m ^ MASK512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Georgia" panose="02040502050405020303" pitchFamily="18" charset="0"/>
                        </a:rPr>
                        <a:t>Equals </a:t>
                      </a:r>
                      <a:r>
                        <a:rPr lang="en-CA" baseline="0" dirty="0" smtClean="0">
                          <a:latin typeface="Consolas" panose="020B0609020204030204" pitchFamily="49" charset="0"/>
                          <a:cs typeface="Consolas" panose="020B0609020204030204" pitchFamily="49" charset="0"/>
                        </a:rPr>
                        <a:t>m</a:t>
                      </a:r>
                      <a:r>
                        <a:rPr lang="en-CA" dirty="0" smtClean="0">
                          <a:latin typeface="Georgia" panose="02040502050405020303" pitchFamily="18" charset="0"/>
                        </a:rPr>
                        <a:t> with the value of </a:t>
                      </a:r>
                      <a:r>
                        <a:rPr lang="en-CA" dirty="0" smtClean="0">
                          <a:latin typeface="Consolas" panose="020B0609020204030204" pitchFamily="49" charset="0"/>
                          <a:cs typeface="Consolas" panose="020B0609020204030204" pitchFamily="49" charset="0"/>
                        </a:rPr>
                        <a:t>m</a:t>
                      </a:r>
                      <a:r>
                        <a:rPr lang="en-CA" baseline="-25000" dirty="0" smtClean="0">
                          <a:latin typeface="Consolas" panose="020B0609020204030204" pitchFamily="49" charset="0"/>
                          <a:cs typeface="Consolas" panose="020B0609020204030204" pitchFamily="49" charset="0"/>
                        </a:rPr>
                        <a:t>9</a:t>
                      </a:r>
                      <a:r>
                        <a:rPr lang="en-CA" baseline="0" dirty="0" smtClean="0">
                          <a:latin typeface="Georgia" panose="02040502050405020303" pitchFamily="18" charset="0"/>
                        </a:rPr>
                        <a:t> flipped</a:t>
                      </a:r>
                      <a:endParaRPr lang="en-CA" dirty="0" smtClean="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latin typeface="Consolas" panose="020B0609020204030204" pitchFamily="49" charset="0"/>
                          <a:cs typeface="Consolas" panose="020B0609020204030204" pitchFamily="49" charset="0"/>
                        </a:rPr>
                        <a:t>m &amp; (~MASK512)</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Georgia" panose="02040502050405020303" pitchFamily="18" charset="0"/>
                        </a:rPr>
                        <a:t>Equals </a:t>
                      </a:r>
                      <a:r>
                        <a:rPr lang="en-CA" baseline="0" dirty="0" smtClean="0">
                          <a:latin typeface="Consolas" panose="020B0609020204030204" pitchFamily="49" charset="0"/>
                          <a:cs typeface="Consolas" panose="020B0609020204030204" pitchFamily="49" charset="0"/>
                        </a:rPr>
                        <a:t>m</a:t>
                      </a:r>
                      <a:r>
                        <a:rPr lang="en-CA" dirty="0" smtClean="0">
                          <a:latin typeface="Georgia" panose="02040502050405020303" pitchFamily="18" charset="0"/>
                        </a:rPr>
                        <a:t> with </a:t>
                      </a:r>
                      <a:r>
                        <a:rPr lang="en-CA" dirty="0" smtClean="0">
                          <a:latin typeface="Consolas" panose="020B0609020204030204" pitchFamily="49" charset="0"/>
                          <a:cs typeface="Consolas" panose="020B0609020204030204" pitchFamily="49" charset="0"/>
                        </a:rPr>
                        <a:t>m</a:t>
                      </a:r>
                      <a:r>
                        <a:rPr lang="en-CA" baseline="-25000" dirty="0" smtClean="0">
                          <a:latin typeface="Consolas" panose="020B0609020204030204" pitchFamily="49" charset="0"/>
                          <a:cs typeface="Consolas" panose="020B0609020204030204" pitchFamily="49" charset="0"/>
                        </a:rPr>
                        <a:t>9</a:t>
                      </a:r>
                      <a:r>
                        <a:rPr lang="en-CA" baseline="0" dirty="0" smtClean="0">
                          <a:latin typeface="Georgia" panose="02040502050405020303" pitchFamily="18" charset="0"/>
                        </a:rPr>
                        <a:t> set to </a:t>
                      </a:r>
                      <a:r>
                        <a:rPr lang="en-CA" baseline="0" dirty="0" smtClean="0">
                          <a:latin typeface="Consolas" panose="020B0609020204030204" pitchFamily="49" charset="0"/>
                          <a:cs typeface="Consolas" panose="020B0609020204030204" pitchFamily="49" charset="0"/>
                        </a:rPr>
                        <a:t>0</a:t>
                      </a:r>
                      <a:endParaRPr lang="en-CA" dirty="0" smtClean="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97415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Bit-shift operators</a:t>
            </a:r>
            <a:endParaRPr lang="en-CA" dirty="0"/>
          </a:p>
        </p:txBody>
      </p:sp>
      <p:sp>
        <p:nvSpPr>
          <p:cNvPr id="3" name="Content Placeholder 2"/>
          <p:cNvSpPr>
            <a:spLocks noGrp="1"/>
          </p:cNvSpPr>
          <p:nvPr>
            <p:ph idx="1"/>
          </p:nvPr>
        </p:nvSpPr>
        <p:spPr/>
        <p:txBody>
          <a:bodyPr/>
          <a:lstStyle/>
          <a:p>
            <a:r>
              <a:rPr lang="en-CA" dirty="0" smtClean="0"/>
              <a:t>There are two operators that literally shift bits left or right:</a:t>
            </a:r>
          </a:p>
          <a:p>
            <a:pPr lvl="1"/>
            <a:r>
              <a:rPr lang="en-CA" dirty="0" smtClean="0"/>
              <a:t>Return the bits of the operand </a:t>
            </a:r>
            <a:r>
              <a:rPr lang="en-CA" dirty="0" smtClean="0">
                <a:latin typeface="Consolas" panose="020B0609020204030204" pitchFamily="49" charset="0"/>
                <a:cs typeface="Consolas" panose="020B0609020204030204" pitchFamily="49" charset="0"/>
              </a:rPr>
              <a:t>op</a:t>
            </a:r>
            <a:r>
              <a:rPr lang="en-CA" dirty="0" smtClean="0"/>
              <a:t> shifted to the left by </a:t>
            </a:r>
            <a:r>
              <a:rPr lang="en-CA" dirty="0" smtClean="0">
                <a:latin typeface="Consolas" panose="020B0609020204030204" pitchFamily="49" charset="0"/>
                <a:cs typeface="Consolas" panose="020B0609020204030204" pitchFamily="49" charset="0"/>
              </a:rPr>
              <a:t>n</a:t>
            </a:r>
            <a:r>
              <a:rPr lang="en-CA" dirty="0" smtClean="0"/>
              <a:t> bits</a:t>
            </a:r>
          </a:p>
          <a:p>
            <a:pPr marL="457200" lvl="1" indent="0">
              <a:buNone/>
            </a:pPr>
            <a:r>
              <a:rPr lang="en-CA" dirty="0"/>
              <a:t>	</a:t>
            </a:r>
            <a:r>
              <a:rPr lang="en-CA" dirty="0" smtClean="0">
                <a:latin typeface="Consolas" panose="020B0609020204030204" pitchFamily="49" charset="0"/>
                <a:cs typeface="Consolas" panose="020B0609020204030204" pitchFamily="49" charset="0"/>
              </a:rPr>
              <a:t>op &lt;&lt; n</a:t>
            </a:r>
          </a:p>
          <a:p>
            <a:pPr lvl="1"/>
            <a:r>
              <a:rPr lang="en-CA" dirty="0"/>
              <a:t>Return the bits of the operand </a:t>
            </a:r>
            <a:r>
              <a:rPr lang="en-CA" dirty="0">
                <a:latin typeface="Consolas" panose="020B0609020204030204" pitchFamily="49" charset="0"/>
                <a:cs typeface="Consolas" panose="020B0609020204030204" pitchFamily="49" charset="0"/>
              </a:rPr>
              <a:t>op</a:t>
            </a:r>
            <a:r>
              <a:rPr lang="en-CA" dirty="0"/>
              <a:t> shifted t</a:t>
            </a:r>
            <a:r>
              <a:rPr lang="en-CA" dirty="0" smtClean="0"/>
              <a:t>o </a:t>
            </a:r>
            <a:r>
              <a:rPr lang="en-CA" dirty="0"/>
              <a:t>the </a:t>
            </a:r>
            <a:r>
              <a:rPr lang="en-CA" dirty="0" smtClean="0"/>
              <a:t>right by </a:t>
            </a:r>
            <a:r>
              <a:rPr lang="en-CA" dirty="0">
                <a:latin typeface="Consolas" panose="020B0609020204030204" pitchFamily="49" charset="0"/>
                <a:cs typeface="Consolas" panose="020B0609020204030204" pitchFamily="49" charset="0"/>
              </a:rPr>
              <a:t>n</a:t>
            </a:r>
            <a:r>
              <a:rPr lang="en-CA" dirty="0"/>
              <a:t> bits</a:t>
            </a:r>
          </a:p>
          <a:p>
            <a:pPr marL="457200" lvl="1" indent="0">
              <a:buNone/>
            </a:pPr>
            <a:r>
              <a:rPr lang="en-CA" dirty="0"/>
              <a:t>	</a:t>
            </a:r>
            <a:r>
              <a:rPr lang="en-CA" dirty="0" smtClean="0">
                <a:latin typeface="Consolas" panose="020B0609020204030204" pitchFamily="49" charset="0"/>
                <a:cs typeface="Consolas" panose="020B0609020204030204" pitchFamily="49" charset="0"/>
              </a:rPr>
              <a:t>op &gt;&gt; n</a:t>
            </a:r>
          </a:p>
          <a:p>
            <a:endParaRPr lang="en-CA" dirty="0" smtClean="0"/>
          </a:p>
          <a:p>
            <a:r>
              <a:rPr lang="en-CA" dirty="0" smtClean="0"/>
              <a:t>Any bits shifted beyond the last position are lost</a:t>
            </a:r>
          </a:p>
          <a:p>
            <a:r>
              <a:rPr lang="en-CA" dirty="0" smtClean="0"/>
              <a:t>The amount to be shifted must be positive</a:t>
            </a:r>
          </a:p>
          <a:p>
            <a:pPr lvl="1"/>
            <a:r>
              <a:rPr lang="en-CA" dirty="0" smtClean="0"/>
              <a:t>The operand </a:t>
            </a:r>
            <a:r>
              <a:rPr lang="en-CA" dirty="0" smtClean="0">
                <a:latin typeface="Consolas" panose="020B0609020204030204" pitchFamily="49" charset="0"/>
                <a:cs typeface="Consolas" panose="020B0609020204030204" pitchFamily="49" charset="0"/>
              </a:rPr>
              <a:t>n</a:t>
            </a:r>
            <a:r>
              <a:rPr lang="en-CA" dirty="0" smtClean="0"/>
              <a:t> will be interpreted as an unsigned integer</a:t>
            </a:r>
          </a:p>
          <a:p>
            <a:pPr marL="457200" lvl="1" indent="0">
              <a:buNone/>
            </a:pPr>
            <a:endParaRPr lang="en-CA" dirty="0"/>
          </a:p>
          <a:p>
            <a:pPr marL="0" indent="0" algn="ctr">
              <a:buNone/>
            </a:pPr>
            <a:endParaRPr lang="en-CA" dirty="0"/>
          </a:p>
        </p:txBody>
      </p:sp>
    </p:spTree>
    <p:extLst>
      <p:ext uri="{BB962C8B-B14F-4D97-AF65-F5344CB8AC3E}">
        <p14:creationId xmlns:p14="http://schemas.microsoft.com/office/powerpoint/2010/main" val="132016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Bit-shift operators</a:t>
            </a:r>
            <a:endParaRPr lang="en-CA" dirty="0"/>
          </a:p>
        </p:txBody>
      </p:sp>
      <p:sp>
        <p:nvSpPr>
          <p:cNvPr id="3" name="Content Placeholder 2"/>
          <p:cNvSpPr>
            <a:spLocks noGrp="1"/>
          </p:cNvSpPr>
          <p:nvPr>
            <p:ph idx="1"/>
          </p:nvPr>
        </p:nvSpPr>
        <p:spPr/>
        <p:txBody>
          <a:bodyPr/>
          <a:lstStyle/>
          <a:p>
            <a:r>
              <a:rPr lang="en-CA" dirty="0" smtClean="0"/>
              <a:t>Examples:</a:t>
            </a:r>
          </a:p>
          <a:p>
            <a:pPr lvl="1"/>
            <a:r>
              <a:rPr lang="en-CA" dirty="0" smtClean="0"/>
              <a:t>If </a:t>
            </a:r>
            <a:r>
              <a:rPr lang="en-CA" dirty="0" smtClean="0">
                <a:latin typeface="Consolas" panose="020B0609020204030204" pitchFamily="49" charset="0"/>
                <a:cs typeface="Consolas" panose="020B0609020204030204" pitchFamily="49" charset="0"/>
              </a:rPr>
              <a:t>op</a:t>
            </a:r>
            <a:r>
              <a:rPr lang="en-CA" dirty="0" smtClean="0"/>
              <a:t> is four bytes and has the value</a:t>
            </a:r>
          </a:p>
          <a:p>
            <a:pPr marL="0" lvl="1" indent="0" algn="ctr">
              <a:buNone/>
            </a:pP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11111</a:t>
            </a:r>
            <a:r>
              <a:rPr lang="en-CA" dirty="0" smtClean="0">
                <a:latin typeface="Consolas" panose="020B0609020204030204" pitchFamily="49" charset="0"/>
                <a:cs typeface="Consolas" panose="020B0609020204030204" pitchFamily="49" charset="0"/>
              </a:rPr>
              <a:t>00</a:t>
            </a:r>
            <a:r>
              <a:rPr lang="en-CA" b="1" dirty="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endParaRPr lang="en-CA" dirty="0">
              <a:latin typeface="Consolas" panose="020B0609020204030204" pitchFamily="49" charset="0"/>
              <a:cs typeface="Consolas" panose="020B0609020204030204" pitchFamily="49" charset="0"/>
            </a:endParaRPr>
          </a:p>
          <a:p>
            <a:pPr lvl="1"/>
            <a:endParaRPr lang="en-CA" dirty="0" smtClean="0"/>
          </a:p>
          <a:p>
            <a:pPr lvl="1"/>
            <a:r>
              <a:rPr lang="en-CA" dirty="0" smtClean="0"/>
              <a:t>The result of </a:t>
            </a:r>
            <a:r>
              <a:rPr lang="en-CA" dirty="0" smtClean="0">
                <a:latin typeface="Consolas" panose="020B0609020204030204" pitchFamily="49" charset="0"/>
                <a:cs typeface="Consolas" panose="020B0609020204030204" pitchFamily="49" charset="0"/>
              </a:rPr>
              <a:t>op &gt;&gt; 5 </a:t>
            </a:r>
            <a:r>
              <a:rPr lang="en-CA" dirty="0" smtClean="0"/>
              <a:t>is</a:t>
            </a:r>
            <a:endParaRPr lang="en-CA" dirty="0"/>
          </a:p>
          <a:p>
            <a:pPr marL="0" lvl="1" indent="0" algn="ctr">
              <a:buNone/>
            </a:pPr>
            <a:r>
              <a:rPr lang="en-CA" dirty="0" smtClean="0">
                <a:solidFill>
                  <a:srgbClr val="0070C0"/>
                </a:solidFill>
                <a:latin typeface="Consolas" panose="020B0609020204030204" pitchFamily="49" charset="0"/>
                <a:cs typeface="Consolas" panose="020B0609020204030204" pitchFamily="49" charset="0"/>
              </a:rPr>
              <a:t>00000</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11111</a:t>
            </a:r>
            <a:r>
              <a:rPr lang="en-CA" dirty="0" smtClean="0">
                <a:latin typeface="Consolas" panose="020B0609020204030204" pitchFamily="49" charset="0"/>
                <a:cs typeface="Consolas" panose="020B0609020204030204" pitchFamily="49" charset="0"/>
              </a:rPr>
              <a:t>00</a:t>
            </a:r>
            <a:r>
              <a:rPr lang="en-CA" b="1" dirty="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p>
            <a:pPr lvl="1"/>
            <a:r>
              <a:rPr lang="en-CA" dirty="0"/>
              <a:t>The result of </a:t>
            </a:r>
            <a:r>
              <a:rPr lang="en-CA" dirty="0">
                <a:latin typeface="Consolas" panose="020B0609020204030204" pitchFamily="49" charset="0"/>
                <a:cs typeface="Consolas" panose="020B0609020204030204" pitchFamily="49" charset="0"/>
              </a:rPr>
              <a:t>op &gt;&gt; </a:t>
            </a:r>
            <a:r>
              <a:rPr lang="en-CA" dirty="0" smtClean="0">
                <a:latin typeface="Consolas" panose="020B0609020204030204" pitchFamily="49" charset="0"/>
                <a:cs typeface="Consolas" panose="020B0609020204030204" pitchFamily="49" charset="0"/>
              </a:rPr>
              <a:t>12 </a:t>
            </a:r>
            <a:r>
              <a:rPr lang="en-CA" dirty="0"/>
              <a:t>is</a:t>
            </a:r>
          </a:p>
          <a:p>
            <a:pPr marL="0" lvl="1" indent="0" algn="ctr">
              <a:buNone/>
            </a:pPr>
            <a:r>
              <a:rPr lang="en-CA" dirty="0" smtClean="0">
                <a:solidFill>
                  <a:srgbClr val="0070C0"/>
                </a:solidFill>
                <a:latin typeface="Consolas" panose="020B0609020204030204" pitchFamily="49" charset="0"/>
                <a:cs typeface="Consolas" panose="020B0609020204030204" pitchFamily="49" charset="0"/>
              </a:rPr>
              <a:t>000000000000</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11111</a:t>
            </a:r>
            <a:r>
              <a:rPr lang="en-CA" dirty="0" smtClean="0">
                <a:latin typeface="Consolas" panose="020B0609020204030204" pitchFamily="49" charset="0"/>
                <a:cs typeface="Consolas" panose="020B0609020204030204" pitchFamily="49" charset="0"/>
              </a:rPr>
              <a:t>00</a:t>
            </a:r>
            <a:r>
              <a:rPr lang="en-CA" b="1" dirty="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endParaRPr lang="en-CA" dirty="0">
              <a:latin typeface="Consolas" panose="020B0609020204030204" pitchFamily="49" charset="0"/>
              <a:cs typeface="Consolas" panose="020B0609020204030204" pitchFamily="49" charset="0"/>
            </a:endParaRPr>
          </a:p>
          <a:p>
            <a:pPr lvl="1"/>
            <a:r>
              <a:rPr lang="en-CA" dirty="0"/>
              <a:t>The result of </a:t>
            </a:r>
            <a:r>
              <a:rPr lang="en-CA" dirty="0">
                <a:latin typeface="Consolas" panose="020B0609020204030204" pitchFamily="49" charset="0"/>
                <a:cs typeface="Consolas" panose="020B0609020204030204" pitchFamily="49" charset="0"/>
              </a:rPr>
              <a:t>op </a:t>
            </a:r>
            <a:r>
              <a:rPr lang="en-CA" dirty="0" smtClean="0">
                <a:latin typeface="Consolas" panose="020B0609020204030204" pitchFamily="49" charset="0"/>
                <a:cs typeface="Consolas" panose="020B0609020204030204" pitchFamily="49" charset="0"/>
              </a:rPr>
              <a:t>&lt;&lt; 8 </a:t>
            </a:r>
            <a:r>
              <a:rPr lang="en-CA" dirty="0"/>
              <a:t>is</a:t>
            </a:r>
          </a:p>
          <a:p>
            <a:pPr marL="0" lvl="1" indent="0" algn="ctr">
              <a:buNone/>
            </a:pPr>
            <a:r>
              <a:rPr lang="en-CA" b="1" dirty="0" smtClean="0">
                <a:solidFill>
                  <a:srgbClr val="FF0000"/>
                </a:solidFill>
                <a:latin typeface="Consolas" panose="020B0609020204030204" pitchFamily="49" charset="0"/>
                <a:cs typeface="Consolas" panose="020B0609020204030204" pitchFamily="49" charset="0"/>
              </a:rPr>
              <a:t>11111</a:t>
            </a:r>
            <a:r>
              <a:rPr lang="en-CA" dirty="0" smtClean="0">
                <a:latin typeface="Consolas" panose="020B0609020204030204" pitchFamily="49" charset="0"/>
                <a:cs typeface="Consolas" panose="020B0609020204030204" pitchFamily="49" charset="0"/>
              </a:rPr>
              <a:t>00</a:t>
            </a:r>
            <a:r>
              <a:rPr lang="en-CA" b="1" dirty="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dirty="0" smtClean="0">
                <a:solidFill>
                  <a:srgbClr val="0070C0"/>
                </a:solidFill>
                <a:latin typeface="Consolas" panose="020B0609020204030204" pitchFamily="49" charset="0"/>
                <a:cs typeface="Consolas" panose="020B0609020204030204" pitchFamily="49" charset="0"/>
              </a:rPr>
              <a:t>00000000</a:t>
            </a:r>
            <a:endParaRPr lang="en-CA" dirty="0"/>
          </a:p>
          <a:p>
            <a:pPr lvl="1"/>
            <a:r>
              <a:rPr lang="en-CA" dirty="0"/>
              <a:t>The result of </a:t>
            </a:r>
            <a:r>
              <a:rPr lang="en-CA" dirty="0">
                <a:latin typeface="Consolas" panose="020B0609020204030204" pitchFamily="49" charset="0"/>
                <a:cs typeface="Consolas" panose="020B0609020204030204" pitchFamily="49" charset="0"/>
              </a:rPr>
              <a:t>op &lt;&lt; </a:t>
            </a:r>
            <a:r>
              <a:rPr lang="en-CA" dirty="0" smtClean="0">
                <a:latin typeface="Consolas" panose="020B0609020204030204" pitchFamily="49" charset="0"/>
                <a:cs typeface="Consolas" panose="020B0609020204030204" pitchFamily="49" charset="0"/>
              </a:rPr>
              <a:t>13 </a:t>
            </a:r>
            <a:r>
              <a:rPr lang="en-CA" dirty="0"/>
              <a:t>is</a:t>
            </a:r>
          </a:p>
          <a:p>
            <a:pPr marL="0" lvl="1" indent="0" algn="ctr">
              <a:buNone/>
            </a:pPr>
            <a:r>
              <a:rPr lang="en-CA" dirty="0" smtClean="0">
                <a:latin typeface="Consolas" panose="020B0609020204030204" pitchFamily="49" charset="0"/>
                <a:cs typeface="Consolas" panose="020B0609020204030204" pitchFamily="49" charset="0"/>
              </a:rPr>
              <a:t>00</a:t>
            </a:r>
            <a:r>
              <a:rPr lang="en-CA" b="1" dirty="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111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dirty="0" smtClean="0">
                <a:solidFill>
                  <a:srgbClr val="0070C0"/>
                </a:solidFill>
                <a:latin typeface="Consolas" panose="020B0609020204030204" pitchFamily="49" charset="0"/>
                <a:cs typeface="Consolas" panose="020B0609020204030204" pitchFamily="49" charset="0"/>
              </a:rPr>
              <a:t>0000000000000</a:t>
            </a:r>
            <a:endParaRPr lang="en-CA" dirty="0"/>
          </a:p>
          <a:p>
            <a:pPr marL="0" indent="0" algn="ctr">
              <a:buNone/>
            </a:pPr>
            <a:endParaRPr lang="en-CA" dirty="0"/>
          </a:p>
        </p:txBody>
      </p:sp>
    </p:spTree>
    <p:extLst>
      <p:ext uri="{BB962C8B-B14F-4D97-AF65-F5344CB8AC3E}">
        <p14:creationId xmlns:p14="http://schemas.microsoft.com/office/powerpoint/2010/main" val="27917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Automatic bit-shift assignment</a:t>
            </a:r>
            <a:endParaRPr lang="en-CA" dirty="0"/>
          </a:p>
        </p:txBody>
      </p:sp>
      <p:sp>
        <p:nvSpPr>
          <p:cNvPr id="3" name="Content Placeholder 2"/>
          <p:cNvSpPr>
            <a:spLocks noGrp="1"/>
          </p:cNvSpPr>
          <p:nvPr>
            <p:ph idx="1"/>
          </p:nvPr>
        </p:nvSpPr>
        <p:spPr/>
        <p:txBody>
          <a:bodyPr/>
          <a:lstStyle/>
          <a:p>
            <a:r>
              <a:rPr lang="en-CA" dirty="0" smtClean="0"/>
              <a:t>There are two automatic bit-shift operators</a:t>
            </a:r>
          </a:p>
          <a:p>
            <a:pPr lvl="1"/>
            <a:r>
              <a:rPr lang="en-CA" dirty="0" smtClean="0"/>
              <a:t>Shift the bits in the operand </a:t>
            </a:r>
            <a:r>
              <a:rPr lang="en-CA" dirty="0" smtClean="0">
                <a:latin typeface="Consolas" panose="020B0609020204030204" pitchFamily="49" charset="0"/>
                <a:cs typeface="Consolas" panose="020B0609020204030204" pitchFamily="49" charset="0"/>
              </a:rPr>
              <a:t>op</a:t>
            </a:r>
            <a:r>
              <a:rPr lang="en-CA" dirty="0" smtClean="0"/>
              <a:t> to the left by </a:t>
            </a:r>
            <a:r>
              <a:rPr lang="en-CA" dirty="0" smtClean="0">
                <a:latin typeface="Consolas" panose="020B0609020204030204" pitchFamily="49" charset="0"/>
                <a:cs typeface="Consolas" panose="020B0609020204030204" pitchFamily="49" charset="0"/>
              </a:rPr>
              <a:t>n</a:t>
            </a:r>
            <a:r>
              <a:rPr lang="en-CA" dirty="0" smtClean="0"/>
              <a:t> bits</a:t>
            </a:r>
          </a:p>
          <a:p>
            <a:pPr marL="457200" lvl="1" indent="0">
              <a:buNone/>
            </a:pPr>
            <a:r>
              <a:rPr lang="en-CA" dirty="0"/>
              <a:t>	</a:t>
            </a:r>
            <a:r>
              <a:rPr lang="en-CA" dirty="0" smtClean="0">
                <a:latin typeface="Consolas" panose="020B0609020204030204" pitchFamily="49" charset="0"/>
                <a:cs typeface="Consolas" panose="020B0609020204030204" pitchFamily="49" charset="0"/>
              </a:rPr>
              <a:t>op &lt;&lt;= n</a:t>
            </a:r>
          </a:p>
          <a:p>
            <a:pPr lvl="1"/>
            <a:r>
              <a:rPr lang="en-CA" dirty="0"/>
              <a:t>Shift the bits in the operand </a:t>
            </a:r>
            <a:r>
              <a:rPr lang="en-CA" dirty="0">
                <a:latin typeface="Consolas" panose="020B0609020204030204" pitchFamily="49" charset="0"/>
                <a:cs typeface="Consolas" panose="020B0609020204030204" pitchFamily="49" charset="0"/>
              </a:rPr>
              <a:t>op</a:t>
            </a:r>
            <a:r>
              <a:rPr lang="en-CA" dirty="0"/>
              <a:t> to the </a:t>
            </a:r>
            <a:r>
              <a:rPr lang="en-CA" dirty="0" smtClean="0"/>
              <a:t>right by </a:t>
            </a:r>
            <a:r>
              <a:rPr lang="en-CA" dirty="0">
                <a:latin typeface="Consolas" panose="020B0609020204030204" pitchFamily="49" charset="0"/>
                <a:cs typeface="Consolas" panose="020B0609020204030204" pitchFamily="49" charset="0"/>
              </a:rPr>
              <a:t>n</a:t>
            </a:r>
            <a:r>
              <a:rPr lang="en-CA" dirty="0"/>
              <a:t> bits</a:t>
            </a:r>
          </a:p>
          <a:p>
            <a:pPr marL="457200" lvl="1" indent="0">
              <a:buNone/>
            </a:pPr>
            <a:r>
              <a:rPr lang="en-CA" dirty="0"/>
              <a:t>	</a:t>
            </a:r>
            <a:r>
              <a:rPr lang="en-CA" dirty="0" smtClean="0">
                <a:latin typeface="Consolas" panose="020B0609020204030204" pitchFamily="49" charset="0"/>
                <a:cs typeface="Consolas" panose="020B0609020204030204" pitchFamily="49" charset="0"/>
              </a:rPr>
              <a:t>op &gt;&gt;= n</a:t>
            </a:r>
          </a:p>
          <a:p>
            <a:pPr marL="0" indent="0">
              <a:buNone/>
            </a:pPr>
            <a:endParaRPr lang="en-CA" dirty="0" smtClean="0"/>
          </a:p>
        </p:txBody>
      </p:sp>
    </p:spTree>
    <p:extLst>
      <p:ext uri="{BB962C8B-B14F-4D97-AF65-F5344CB8AC3E}">
        <p14:creationId xmlns:p14="http://schemas.microsoft.com/office/powerpoint/2010/main" val="40293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of bit-shift operators</a:t>
            </a:r>
            <a:endParaRPr lang="en-CA" dirty="0"/>
          </a:p>
        </p:txBody>
      </p:sp>
      <p:sp>
        <p:nvSpPr>
          <p:cNvPr id="3" name="Content Placeholder 2"/>
          <p:cNvSpPr>
            <a:spLocks noGrp="1"/>
          </p:cNvSpPr>
          <p:nvPr>
            <p:ph idx="1"/>
          </p:nvPr>
        </p:nvSpPr>
        <p:spPr/>
        <p:txBody>
          <a:bodyPr/>
          <a:lstStyle/>
          <a:p>
            <a:r>
              <a:rPr lang="en-CA" dirty="0" smtClean="0"/>
              <a:t>There are two common applications of bit-shift operators:</a:t>
            </a:r>
          </a:p>
          <a:p>
            <a:pPr lvl="1"/>
            <a:r>
              <a:rPr lang="en-CA" dirty="0" smtClean="0"/>
              <a:t>A fast unsigned integer multiplication or division by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m</a:t>
            </a:r>
            <a:r>
              <a:rPr lang="en-CA" dirty="0" smtClean="0"/>
              <a:t>:</a:t>
            </a:r>
          </a:p>
          <a:p>
            <a:pPr marL="914400" lvl="2" indent="0">
              <a:buNone/>
            </a:pPr>
            <a:r>
              <a:rPr lang="en-CA" dirty="0" smtClean="0">
                <a:latin typeface="Consolas" panose="020B0609020204030204" pitchFamily="49" charset="0"/>
                <a:cs typeface="Consolas" panose="020B0609020204030204" pitchFamily="49" charset="0"/>
              </a:rPr>
              <a:t>unsigned int n{3235};</a:t>
            </a:r>
          </a:p>
          <a:p>
            <a:pPr marL="914400" lvl="2" indent="0">
              <a:buNone/>
            </a:pPr>
            <a:r>
              <a:rPr lang="en-CA" dirty="0" smtClean="0">
                <a:latin typeface="Consolas" panose="020B0609020204030204" pitchFamily="49" charset="0"/>
                <a:cs typeface="Consolas" panose="020B0609020204030204" pitchFamily="49" charset="0"/>
              </a:rPr>
              <a:t>//                   3</a:t>
            </a:r>
          </a:p>
          <a:p>
            <a:pPr marL="914400" lvl="2" indent="0">
              <a:buNone/>
            </a:pPr>
            <a:r>
              <a:rPr lang="en-CA" dirty="0" smtClean="0">
                <a:latin typeface="Consolas" panose="020B0609020204030204" pitchFamily="49" charset="0"/>
                <a:cs typeface="Consolas" panose="020B0609020204030204" pitchFamily="49" charset="0"/>
              </a:rPr>
              <a:t>// Multiplying n by 2</a:t>
            </a:r>
          </a:p>
          <a:p>
            <a:pPr marL="914400" lvl="2" indent="0">
              <a:buNone/>
            </a:pPr>
            <a:r>
              <a:rPr lang="en-CA" dirty="0">
                <a:latin typeface="Consolas" panose="020B0609020204030204" pitchFamily="49" charset="0"/>
                <a:cs typeface="Consolas" panose="020B0609020204030204" pitchFamily="49" charset="0"/>
              </a:rPr>
              <a:t>n = n &lt;&lt; 3</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914400" lvl="2" indent="0">
              <a:buNone/>
            </a:pPr>
            <a:endParaRPr lang="en-CA" dirty="0" smtClean="0">
              <a:latin typeface="Consolas" panose="020B0609020204030204" pitchFamily="49" charset="0"/>
              <a:cs typeface="Consolas" panose="020B0609020204030204" pitchFamily="49" charset="0"/>
            </a:endParaRPr>
          </a:p>
          <a:p>
            <a:pPr marL="914400" lvl="2" indent="0">
              <a:buNone/>
            </a:pPr>
            <a:r>
              <a:rPr lang="en-CA" dirty="0" smtClean="0">
                <a:latin typeface="Consolas" panose="020B0609020204030204" pitchFamily="49" charset="0"/>
                <a:cs typeface="Consolas" panose="020B0609020204030204" pitchFamily="49" charset="0"/>
              </a:rPr>
              <a:t>//                5</a:t>
            </a:r>
            <a:endParaRPr lang="en-CA" dirty="0">
              <a:latin typeface="Consolas" panose="020B0609020204030204" pitchFamily="49" charset="0"/>
              <a:cs typeface="Consolas" panose="020B0609020204030204" pitchFamily="49" charset="0"/>
            </a:endParaRPr>
          </a:p>
          <a:p>
            <a:pPr marL="914400" lvl="2" indent="0">
              <a:buNone/>
            </a:pPr>
            <a:r>
              <a:rPr lang="en-CA" dirty="0" smtClean="0">
                <a:latin typeface="Consolas" panose="020B0609020204030204" pitchFamily="49" charset="0"/>
                <a:cs typeface="Consolas" panose="020B0609020204030204" pitchFamily="49" charset="0"/>
              </a:rPr>
              <a:t>// Dividing </a:t>
            </a:r>
            <a:r>
              <a:rPr lang="en-CA" dirty="0">
                <a:latin typeface="Consolas" panose="020B0609020204030204" pitchFamily="49" charset="0"/>
                <a:cs typeface="Consolas" panose="020B0609020204030204" pitchFamily="49" charset="0"/>
              </a:rPr>
              <a:t>n by </a:t>
            </a:r>
            <a:r>
              <a:rPr lang="en-CA" dirty="0" smtClean="0">
                <a:latin typeface="Consolas" panose="020B0609020204030204" pitchFamily="49" charset="0"/>
                <a:cs typeface="Consolas" panose="020B0609020204030204" pitchFamily="49" charset="0"/>
              </a:rPr>
              <a:t>2  using integer division</a:t>
            </a:r>
          </a:p>
          <a:p>
            <a:pPr marL="914400" lvl="2" indent="0">
              <a:buNone/>
            </a:pPr>
            <a:r>
              <a:rPr lang="en-CA" dirty="0" smtClean="0">
                <a:latin typeface="Consolas" panose="020B0609020204030204" pitchFamily="49" charset="0"/>
                <a:cs typeface="Consolas" panose="020B0609020204030204" pitchFamily="49" charset="0"/>
              </a:rPr>
              <a:t>//  - the remainder is discarded</a:t>
            </a:r>
          </a:p>
          <a:p>
            <a:pPr marL="914400" lvl="2" indent="0">
              <a:buNone/>
            </a:pPr>
            <a:r>
              <a:rPr lang="en-CA" dirty="0">
                <a:latin typeface="Consolas" panose="020B0609020204030204" pitchFamily="49" charset="0"/>
                <a:cs typeface="Consolas" panose="020B0609020204030204" pitchFamily="49" charset="0"/>
              </a:rPr>
              <a:t>n = n &gt;&gt; 5;</a:t>
            </a:r>
          </a:p>
          <a:p>
            <a:pPr lvl="1"/>
            <a:endParaRPr lang="en-CA" dirty="0" smtClean="0">
              <a:solidFill>
                <a:prstClr val="black"/>
              </a:solidFill>
            </a:endParaRPr>
          </a:p>
          <a:p>
            <a:pPr lvl="1"/>
            <a:r>
              <a:rPr lang="en-CA" dirty="0" smtClean="0">
                <a:solidFill>
                  <a:prstClr val="black"/>
                </a:solidFill>
              </a:rPr>
              <a:t>This does not work if </a:t>
            </a:r>
            <a:r>
              <a:rPr lang="en-CA" dirty="0" smtClean="0">
                <a:solidFill>
                  <a:prstClr val="black"/>
                </a:solidFill>
                <a:latin typeface="Consolas" panose="020B0609020204030204" pitchFamily="49" charset="0"/>
                <a:cs typeface="Consolas" panose="020B0609020204030204" pitchFamily="49" charset="0"/>
              </a:rPr>
              <a:t>n</a:t>
            </a:r>
            <a:r>
              <a:rPr lang="en-CA" dirty="0" smtClean="0">
                <a:solidFill>
                  <a:prstClr val="black"/>
                </a:solidFill>
              </a:rPr>
              <a:t> is signed and negative :</a:t>
            </a:r>
            <a:endParaRPr lang="en-CA" dirty="0">
              <a:solidFill>
                <a:prstClr val="black"/>
              </a:solidFill>
            </a:endParaRPr>
          </a:p>
          <a:p>
            <a:pPr marL="914400" lvl="2"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8336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of bit-shift operators</a:t>
            </a:r>
            <a:endParaRPr lang="en-CA" dirty="0"/>
          </a:p>
        </p:txBody>
      </p:sp>
      <p:sp>
        <p:nvSpPr>
          <p:cNvPr id="3" name="Content Placeholder 2"/>
          <p:cNvSpPr>
            <a:spLocks noGrp="1"/>
          </p:cNvSpPr>
          <p:nvPr>
            <p:ph idx="1"/>
          </p:nvPr>
        </p:nvSpPr>
        <p:spPr/>
        <p:txBody>
          <a:bodyPr/>
          <a:lstStyle/>
          <a:p>
            <a:r>
              <a:rPr lang="en-CA" dirty="0" smtClean="0"/>
              <a:t>There are two common applications of bit-shift operators:</a:t>
            </a:r>
          </a:p>
          <a:p>
            <a:pPr lvl="1"/>
            <a:r>
              <a:rPr lang="en-CA" dirty="0" smtClean="0"/>
              <a:t>Creating a type with the </a:t>
            </a:r>
            <a:r>
              <a:rPr lang="en-CA" i="1" dirty="0" smtClean="0">
                <a:latin typeface="Times New Roman" panose="02020603050405020304" pitchFamily="18" charset="0"/>
                <a:cs typeface="Times New Roman" panose="02020603050405020304" pitchFamily="18" charset="0"/>
              </a:rPr>
              <a:t>n</a:t>
            </a:r>
            <a:r>
              <a:rPr lang="en-CA" baseline="30000" dirty="0" smtClean="0"/>
              <a:t>th</a:t>
            </a:r>
            <a:r>
              <a:rPr lang="en-CA" dirty="0" smtClean="0"/>
              <a:t> bit set to </a:t>
            </a:r>
            <a:r>
              <a:rPr lang="en-CA" dirty="0" smtClean="0">
                <a:latin typeface="Consolas" panose="020B0609020204030204" pitchFamily="49" charset="0"/>
                <a:cs typeface="Consolas" panose="020B0609020204030204" pitchFamily="49" charset="0"/>
              </a:rPr>
              <a:t>1</a:t>
            </a:r>
          </a:p>
          <a:p>
            <a:pPr marL="914400" lvl="2" indent="0">
              <a:buNone/>
            </a:pPr>
            <a:r>
              <a:rPr lang="en-CA" dirty="0" smtClean="0">
                <a:latin typeface="Consolas" panose="020B0609020204030204" pitchFamily="49" charset="0"/>
                <a:cs typeface="Consolas" panose="020B0609020204030204" pitchFamily="49" charset="0"/>
              </a:rPr>
              <a:t>// Create the unsigned integer 0b00…00100000</a:t>
            </a:r>
          </a:p>
          <a:p>
            <a:pPr marL="914400" lvl="2" indent="0">
              <a:buNone/>
            </a:pPr>
            <a:r>
              <a:rPr lang="en-CA" dirty="0" smtClean="0">
                <a:latin typeface="Consolas" panose="020B0609020204030204" pitchFamily="49" charset="0"/>
                <a:cs typeface="Consolas" panose="020B0609020204030204" pitchFamily="49" charset="0"/>
              </a:rPr>
              <a:t>unsigned int m{1 &lt;&lt; 5};</a:t>
            </a:r>
          </a:p>
          <a:p>
            <a:pPr marL="914400" lvl="2" indent="0">
              <a:buNone/>
            </a:pPr>
            <a:endParaRPr lang="en-CA" dirty="0" smtClean="0">
              <a:latin typeface="Consolas" panose="020B0609020204030204" pitchFamily="49" charset="0"/>
              <a:cs typeface="Consolas" panose="020B0609020204030204" pitchFamily="49" charset="0"/>
            </a:endParaRPr>
          </a:p>
          <a:p>
            <a:pPr lvl="1"/>
            <a:r>
              <a:rPr lang="en-CA" dirty="0" smtClean="0">
                <a:solidFill>
                  <a:prstClr val="black"/>
                </a:solidFill>
              </a:rPr>
              <a:t>This is also a fast way of generating an integer equal to </a:t>
            </a:r>
            <a:r>
              <a:rPr lang="en-CA" dirty="0" smtClean="0">
                <a:solidFill>
                  <a:prstClr val="black"/>
                </a:solidFill>
                <a:latin typeface="Times New Roman" panose="02020603050405020304" pitchFamily="18" charset="0"/>
                <a:cs typeface="Times New Roman" panose="02020603050405020304" pitchFamily="18" charset="0"/>
              </a:rPr>
              <a:t>2</a:t>
            </a:r>
            <a:r>
              <a:rPr lang="en-CA" i="1" baseline="30000" dirty="0" smtClean="0">
                <a:solidFill>
                  <a:prstClr val="black"/>
                </a:solidFill>
                <a:latin typeface="Times New Roman" panose="02020603050405020304" pitchFamily="18" charset="0"/>
                <a:cs typeface="Times New Roman" panose="02020603050405020304" pitchFamily="18" charset="0"/>
              </a:rPr>
              <a:t>n</a:t>
            </a:r>
            <a:r>
              <a:rPr lang="en-CA" dirty="0" smtClean="0">
                <a:solidFill>
                  <a:prstClr val="black"/>
                </a:solidFill>
              </a:rPr>
              <a:t>equal</a:t>
            </a:r>
          </a:p>
          <a:p>
            <a:pPr lvl="2"/>
            <a:r>
              <a:rPr lang="en-CA" dirty="0" smtClean="0">
                <a:solidFill>
                  <a:prstClr val="black"/>
                </a:solidFill>
              </a:rPr>
              <a:t>The initialized value of </a:t>
            </a:r>
            <a:r>
              <a:rPr lang="en-CA" dirty="0" smtClean="0">
                <a:solidFill>
                  <a:prstClr val="black"/>
                </a:solidFill>
                <a:latin typeface="Consolas" panose="020B0609020204030204" pitchFamily="49" charset="0"/>
                <a:cs typeface="Consolas" panose="020B0609020204030204" pitchFamily="49" charset="0"/>
              </a:rPr>
              <a:t>m</a:t>
            </a:r>
            <a:r>
              <a:rPr lang="en-CA" dirty="0" smtClean="0">
                <a:solidFill>
                  <a:prstClr val="black"/>
                </a:solidFill>
              </a:rPr>
              <a:t> is </a:t>
            </a:r>
            <a:r>
              <a:rPr lang="en-CA" dirty="0" smtClean="0">
                <a:solidFill>
                  <a:prstClr val="black"/>
                </a:solidFill>
                <a:latin typeface="Times New Roman" panose="02020603050405020304" pitchFamily="18" charset="0"/>
                <a:cs typeface="Times New Roman" panose="02020603050405020304" pitchFamily="18" charset="0"/>
              </a:rPr>
              <a:t>2</a:t>
            </a:r>
            <a:r>
              <a:rPr lang="en-CA" baseline="30000" dirty="0" smtClean="0">
                <a:solidFill>
                  <a:prstClr val="black"/>
                </a:solidFill>
                <a:latin typeface="Times New Roman" panose="02020603050405020304" pitchFamily="18" charset="0"/>
                <a:cs typeface="Times New Roman" panose="02020603050405020304" pitchFamily="18" charset="0"/>
              </a:rPr>
              <a:t>5</a:t>
            </a:r>
            <a:r>
              <a:rPr lang="en-CA" dirty="0" smtClean="0">
                <a:solidFill>
                  <a:prstClr val="black"/>
                </a:solidFill>
                <a:latin typeface="Times New Roman" panose="02020603050405020304" pitchFamily="18" charset="0"/>
                <a:cs typeface="Times New Roman" panose="02020603050405020304" pitchFamily="18" charset="0"/>
              </a:rPr>
              <a:t> = 32</a:t>
            </a:r>
            <a:endParaRPr lang="en-CA" dirty="0" smtClean="0">
              <a:solidFill>
                <a:prstClr val="black"/>
              </a:solidFill>
            </a:endParaRPr>
          </a:p>
          <a:p>
            <a:pPr lvl="2"/>
            <a:endParaRPr lang="en-CA" dirty="0">
              <a:solidFill>
                <a:prstClr val="black"/>
              </a:solidFill>
            </a:endParaRPr>
          </a:p>
          <a:p>
            <a:r>
              <a:rPr lang="en-CA" dirty="0" smtClean="0">
                <a:solidFill>
                  <a:prstClr val="black"/>
                </a:solidFill>
              </a:rPr>
              <a:t>Note: if you are dealing with bits, </a:t>
            </a:r>
            <a:r>
              <a:rPr lang="en-CA" dirty="0">
                <a:solidFill>
                  <a:prstClr val="black"/>
                </a:solidFill>
              </a:rPr>
              <a:t>don’t think of </a:t>
            </a:r>
            <a:r>
              <a:rPr lang="en-CA" dirty="0">
                <a:solidFill>
                  <a:prstClr val="black"/>
                </a:solidFill>
                <a:latin typeface="Consolas" panose="020B0609020204030204" pitchFamily="49" charset="0"/>
                <a:cs typeface="Consolas" panose="020B0609020204030204" pitchFamily="49" charset="0"/>
              </a:rPr>
              <a:t>1 &lt;&lt; 23</a:t>
            </a:r>
            <a:r>
              <a:rPr lang="en-CA" dirty="0">
                <a:solidFill>
                  <a:prstClr val="black"/>
                </a:solidFill>
              </a:rPr>
              <a:t> </a:t>
            </a:r>
            <a:r>
              <a:rPr lang="en-CA" dirty="0" smtClean="0">
                <a:solidFill>
                  <a:prstClr val="black"/>
                </a:solidFill>
              </a:rPr>
              <a:t>as having the value </a:t>
            </a:r>
            <a:r>
              <a:rPr lang="en-CA" dirty="0" smtClean="0">
                <a:solidFill>
                  <a:prstClr val="black"/>
                </a:solidFill>
                <a:latin typeface="Times New Roman" panose="02020603050405020304" pitchFamily="18" charset="0"/>
                <a:cs typeface="Times New Roman" panose="02020603050405020304" pitchFamily="18" charset="0"/>
              </a:rPr>
              <a:t>8388608</a:t>
            </a:r>
            <a:r>
              <a:rPr lang="en-CA" dirty="0" smtClean="0">
                <a:solidFill>
                  <a:prstClr val="black"/>
                </a:solidFill>
              </a:rPr>
              <a:t>, but rather, just think of it as four bytes with a 1 in the </a:t>
            </a:r>
            <a:r>
              <a:rPr lang="en-CA" dirty="0" smtClean="0">
                <a:solidFill>
                  <a:prstClr val="black"/>
                </a:solidFill>
                <a:latin typeface="Times New Roman" panose="02020603050405020304" pitchFamily="18" charset="0"/>
                <a:cs typeface="Times New Roman" panose="02020603050405020304" pitchFamily="18" charset="0"/>
              </a:rPr>
              <a:t>23</a:t>
            </a:r>
            <a:r>
              <a:rPr lang="en-CA" baseline="30000" dirty="0" smtClean="0">
                <a:solidFill>
                  <a:prstClr val="black"/>
                </a:solidFill>
              </a:rPr>
              <a:t>rd</a:t>
            </a:r>
            <a:r>
              <a:rPr lang="en-CA" dirty="0" smtClean="0">
                <a:solidFill>
                  <a:prstClr val="black"/>
                </a:solidFill>
              </a:rPr>
              <a:t> location</a:t>
            </a:r>
          </a:p>
          <a:p>
            <a:pPr lvl="1"/>
            <a:r>
              <a:rPr lang="en-CA" dirty="0">
                <a:solidFill>
                  <a:prstClr val="black"/>
                </a:solidFill>
              </a:rPr>
              <a:t>Is </a:t>
            </a:r>
            <a:r>
              <a:rPr lang="en-CA" dirty="0" smtClean="0">
                <a:solidFill>
                  <a:prstClr val="black"/>
                </a:solidFill>
                <a:latin typeface="Times New Roman" panose="02020603050405020304" pitchFamily="18" charset="0"/>
                <a:cs typeface="Times New Roman" panose="02020603050405020304" pitchFamily="18" charset="0"/>
              </a:rPr>
              <a:t>135217728</a:t>
            </a:r>
            <a:r>
              <a:rPr lang="en-CA" dirty="0" smtClean="0">
                <a:solidFill>
                  <a:prstClr val="black"/>
                </a:solidFill>
              </a:rPr>
              <a:t> a power of two, and if so, which power of two?</a:t>
            </a:r>
          </a:p>
        </p:txBody>
      </p:sp>
    </p:spTree>
    <p:extLst>
      <p:ext uri="{BB962C8B-B14F-4D97-AF65-F5344CB8AC3E}">
        <p14:creationId xmlns:p14="http://schemas.microsoft.com/office/powerpoint/2010/main" val="34172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Auto-assignment bit-wise and bit-shift operators</a:t>
            </a:r>
            <a:endParaRPr lang="en-CA" dirty="0"/>
          </a:p>
        </p:txBody>
      </p:sp>
      <p:sp>
        <p:nvSpPr>
          <p:cNvPr id="3" name="Content Placeholder 2"/>
          <p:cNvSpPr>
            <a:spLocks noGrp="1"/>
          </p:cNvSpPr>
          <p:nvPr>
            <p:ph idx="1"/>
          </p:nvPr>
        </p:nvSpPr>
        <p:spPr/>
        <p:txBody>
          <a:bodyPr/>
          <a:lstStyle/>
          <a:p>
            <a:r>
              <a:rPr lang="en-CA" dirty="0" smtClean="0"/>
              <a:t>As with addition, there are corresponding auto-assignment operators for both bit-wise and bit-shift operators</a:t>
            </a:r>
            <a:endParaRPr lang="en-CA" dirty="0" smtClean="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 = a &amp; b;		a &amp;= b;</a:t>
            </a: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 = a | b;		a |= b;</a:t>
            </a: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 = a ^ b;		a ^= b;</a:t>
            </a: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 = a &lt;&lt; n;		a &lt;&lt;= n;</a:t>
            </a: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 = a &gt;&gt; n;		a &gt;&gt;= n;</a:t>
            </a:r>
          </a:p>
          <a:p>
            <a:endParaRPr lang="en-CA" dirty="0" smtClean="0"/>
          </a:p>
          <a:p>
            <a:r>
              <a:rPr lang="en-CA" dirty="0" smtClean="0"/>
              <a:t>Very important: there are no auto-assignment operators for the logical operators </a:t>
            </a:r>
            <a:r>
              <a:rPr lang="en-CA" dirty="0" smtClean="0">
                <a:latin typeface="Consolas" panose="020B0609020204030204" pitchFamily="49" charset="0"/>
                <a:cs typeface="Consolas" panose="020B0609020204030204" pitchFamily="49" charset="0"/>
              </a:rPr>
              <a:t>&amp;&amp;</a:t>
            </a:r>
            <a:r>
              <a:rPr lang="en-CA" dirty="0" smtClean="0"/>
              <a:t> and </a:t>
            </a: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229984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Applications of auto-assignment operators</a:t>
            </a:r>
            <a:endParaRPr lang="en-CA" dirty="0"/>
          </a:p>
        </p:txBody>
      </p:sp>
      <p:sp>
        <p:nvSpPr>
          <p:cNvPr id="3" name="Content Placeholder 2"/>
          <p:cNvSpPr>
            <a:spLocks noGrp="1"/>
          </p:cNvSpPr>
          <p:nvPr>
            <p:ph idx="1"/>
          </p:nvPr>
        </p:nvSpPr>
        <p:spPr/>
        <p:txBody>
          <a:bodyPr/>
          <a:lstStyle/>
          <a:p>
            <a:r>
              <a:rPr lang="en-CA" dirty="0" smtClean="0"/>
              <a:t>Common applications of auto-assignment operators include:</a:t>
            </a:r>
          </a:p>
          <a:p>
            <a:pPr lvl="1"/>
            <a:r>
              <a:rPr lang="en-CA" dirty="0" smtClean="0"/>
              <a:t>Bit manipulation</a:t>
            </a:r>
          </a:p>
          <a:p>
            <a:pPr marL="857250" lvl="2" indent="0">
              <a:buNone/>
            </a:pPr>
            <a:r>
              <a:rPr lang="en-CA" sz="1800" dirty="0" smtClean="0">
                <a:latin typeface="Consolas" panose="020B0609020204030204" pitchFamily="49" charset="0"/>
                <a:cs typeface="Consolas" panose="020B0609020204030204" pitchFamily="49" charset="0"/>
              </a:rPr>
              <a:t>// The 9th bit is set to 1</a:t>
            </a:r>
          </a:p>
          <a:p>
            <a:pPr marL="857250" lvl="2" indent="0">
              <a:buNone/>
            </a:pPr>
            <a:r>
              <a:rPr lang="en-CA" sz="1800" dirty="0" smtClean="0">
                <a:latin typeface="Consolas" panose="020B0609020204030204" pitchFamily="49" charset="0"/>
                <a:cs typeface="Consolas" panose="020B0609020204030204" pitchFamily="49" charset="0"/>
              </a:rPr>
              <a:t>unsigned int MASK_9{1 &lt;&lt; 9};</a:t>
            </a:r>
          </a:p>
          <a:p>
            <a:pPr marL="857250" lvl="2" indent="0">
              <a:buNone/>
            </a:pPr>
            <a:r>
              <a:rPr lang="en-CA" sz="1800" dirty="0" smtClean="0">
                <a:latin typeface="Consolas" panose="020B0609020204030204" pitchFamily="49" charset="0"/>
                <a:cs typeface="Consolas" panose="020B0609020204030204" pitchFamily="49" charset="0"/>
              </a:rPr>
              <a:t>unsigned int flags{0};</a:t>
            </a:r>
          </a:p>
        </p:txBody>
      </p:sp>
      <p:graphicFrame>
        <p:nvGraphicFramePr>
          <p:cNvPr id="4" name="Table 3"/>
          <p:cNvGraphicFramePr>
            <a:graphicFrameLocks noGrp="1"/>
          </p:cNvGraphicFramePr>
          <p:nvPr>
            <p:extLst>
              <p:ext uri="{D42A27DB-BD31-4B8C-83A1-F6EECF244321}">
                <p14:modId xmlns:p14="http://schemas.microsoft.com/office/powerpoint/2010/main" val="163550831"/>
              </p:ext>
            </p:extLst>
          </p:nvPr>
        </p:nvGraphicFramePr>
        <p:xfrm>
          <a:off x="1835696" y="3745840"/>
          <a:ext cx="5544616" cy="1483360"/>
        </p:xfrm>
        <a:graphic>
          <a:graphicData uri="http://schemas.openxmlformats.org/drawingml/2006/table">
            <a:tbl>
              <a:tblPr>
                <a:tableStyleId>{2D5ABB26-0587-4C30-8999-92F81FD0307C}</a:tableStyleId>
              </a:tblPr>
              <a:tblGrid>
                <a:gridCol w="2360834">
                  <a:extLst>
                    <a:ext uri="{9D8B030D-6E8A-4147-A177-3AD203B41FA5}">
                      <a16:colId xmlns:a16="http://schemas.microsoft.com/office/drawing/2014/main" val="20000"/>
                    </a:ext>
                  </a:extLst>
                </a:gridCol>
                <a:gridCol w="3183782">
                  <a:extLst>
                    <a:ext uri="{9D8B030D-6E8A-4147-A177-3AD203B41FA5}">
                      <a16:colId xmlns:a16="http://schemas.microsoft.com/office/drawing/2014/main" val="20001"/>
                    </a:ext>
                  </a:extLst>
                </a:gridCol>
              </a:tblGrid>
              <a:tr h="370840">
                <a:tc>
                  <a:txBody>
                    <a:bodyPr/>
                    <a:lstStyle/>
                    <a:p>
                      <a:pPr algn="ctr"/>
                      <a:r>
                        <a:rPr lang="en-CA" b="1" dirty="0" smtClean="0">
                          <a:latin typeface="Georgia" panose="02040502050405020303" pitchFamily="18" charset="0"/>
                        </a:rPr>
                        <a:t>Operation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Description</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latin typeface="Consolas" panose="020B0609020204030204" pitchFamily="49" charset="0"/>
                          <a:cs typeface="Consolas" panose="020B0609020204030204" pitchFamily="49" charset="0"/>
                        </a:rPr>
                        <a:t>flags</a:t>
                      </a:r>
                      <a:r>
                        <a:rPr lang="en-CA" baseline="0" dirty="0" smtClean="0">
                          <a:latin typeface="Consolas" panose="020B0609020204030204" pitchFamily="49" charset="0"/>
                          <a:cs typeface="Consolas" panose="020B0609020204030204" pitchFamily="49" charset="0"/>
                        </a:rPr>
                        <a:t> |= MASK9</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r>
                        <a:rPr lang="en-CA" dirty="0" smtClean="0">
                          <a:latin typeface="Georgia" panose="02040502050405020303" pitchFamily="18" charset="0"/>
                        </a:rPr>
                        <a:t>Set the </a:t>
                      </a:r>
                      <a:r>
                        <a:rPr lang="en-CA" dirty="0" smtClean="0">
                          <a:latin typeface="Times New Roman" panose="02020603050405020304" pitchFamily="18" charset="0"/>
                          <a:cs typeface="Times New Roman" panose="02020603050405020304" pitchFamily="18" charset="0"/>
                        </a:rPr>
                        <a:t>9</a:t>
                      </a:r>
                      <a:r>
                        <a:rPr lang="en-CA" baseline="30000" dirty="0" smtClean="0">
                          <a:latin typeface="Georgia" panose="02040502050405020303" pitchFamily="18" charset="0"/>
                        </a:rPr>
                        <a:t>th</a:t>
                      </a:r>
                      <a:r>
                        <a:rPr lang="en-CA" baseline="0" dirty="0" smtClean="0">
                          <a:latin typeface="Georgia" panose="02040502050405020303" pitchFamily="18" charset="0"/>
                        </a:rPr>
                        <a:t> bit of </a:t>
                      </a:r>
                      <a:r>
                        <a:rPr lang="en-CA" baseline="0" dirty="0" smtClean="0">
                          <a:latin typeface="Consolas" panose="020B0609020204030204" pitchFamily="49" charset="0"/>
                          <a:cs typeface="Consolas" panose="020B0609020204030204" pitchFamily="49" charset="0"/>
                        </a:rPr>
                        <a:t>flags</a:t>
                      </a:r>
                      <a:r>
                        <a:rPr lang="en-CA" baseline="0" dirty="0" smtClean="0">
                          <a:latin typeface="Georgia" panose="02040502050405020303" pitchFamily="18" charset="0"/>
                        </a:rPr>
                        <a:t> to </a:t>
                      </a:r>
                      <a:r>
                        <a:rPr lang="en-CA" baseline="0"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flags ^= </a:t>
                      </a:r>
                      <a:r>
                        <a:rPr lang="en-CA" baseline="0" dirty="0" smtClean="0">
                          <a:latin typeface="Consolas" panose="020B0609020204030204" pitchFamily="49" charset="0"/>
                          <a:cs typeface="Consolas" panose="020B0609020204030204" pitchFamily="49" charset="0"/>
                        </a:rPr>
                        <a:t>MASK9</a:t>
                      </a:r>
                    </a:p>
                  </a:txBody>
                  <a:tcPr/>
                </a:tc>
                <a:tc>
                  <a:txBody>
                    <a:bodyPr/>
                    <a:lstStyle/>
                    <a:p>
                      <a:r>
                        <a:rPr lang="en-CA" dirty="0" smtClean="0">
                          <a:latin typeface="Georgia" panose="02040502050405020303" pitchFamily="18" charset="0"/>
                        </a:rPr>
                        <a:t>Flip the </a:t>
                      </a:r>
                      <a:r>
                        <a:rPr lang="en-CA" dirty="0" smtClean="0">
                          <a:latin typeface="Times New Roman" panose="02020603050405020304" pitchFamily="18" charset="0"/>
                          <a:cs typeface="Times New Roman" panose="02020603050405020304" pitchFamily="18" charset="0"/>
                        </a:rPr>
                        <a:t>9</a:t>
                      </a:r>
                      <a:r>
                        <a:rPr lang="en-CA" baseline="30000" dirty="0" smtClean="0">
                          <a:latin typeface="Georgia" panose="02040502050405020303" pitchFamily="18" charset="0"/>
                        </a:rPr>
                        <a:t>th</a:t>
                      </a:r>
                      <a:r>
                        <a:rPr lang="en-CA" baseline="0" dirty="0" smtClean="0">
                          <a:latin typeface="Georgia" panose="02040502050405020303" pitchFamily="18" charset="0"/>
                        </a:rPr>
                        <a:t> bit of </a:t>
                      </a:r>
                      <a:r>
                        <a:rPr lang="en-CA" baseline="0" dirty="0" smtClean="0">
                          <a:latin typeface="Consolas" panose="020B0609020204030204" pitchFamily="49" charset="0"/>
                          <a:cs typeface="Consolas" panose="020B0609020204030204" pitchFamily="49" charset="0"/>
                        </a:rPr>
                        <a:t>flags</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latin typeface="Consolas" panose="020B0609020204030204" pitchFamily="49" charset="0"/>
                          <a:cs typeface="Consolas" panose="020B0609020204030204" pitchFamily="49" charset="0"/>
                        </a:rPr>
                        <a:t>flags &amp;= (~MASK9)</a:t>
                      </a:r>
                    </a:p>
                  </a:txBody>
                  <a:tcPr>
                    <a:lnB w="12700" cap="flat" cmpd="sng" algn="ctr">
                      <a:solidFill>
                        <a:schemeClr val="tx1"/>
                      </a:solidFill>
                      <a:prstDash val="solid"/>
                      <a:round/>
                      <a:headEnd type="none" w="med" len="med"/>
                      <a:tailEnd type="none" w="med" len="med"/>
                    </a:lnB>
                  </a:tcPr>
                </a:tc>
                <a:tc>
                  <a:txBody>
                    <a:bodyPr/>
                    <a:lstStyle/>
                    <a:p>
                      <a:r>
                        <a:rPr lang="en-CA" dirty="0" smtClean="0">
                          <a:latin typeface="Georgia" panose="02040502050405020303" pitchFamily="18" charset="0"/>
                        </a:rPr>
                        <a:t>Set the </a:t>
                      </a:r>
                      <a:r>
                        <a:rPr lang="en-CA" dirty="0" smtClean="0">
                          <a:latin typeface="Times New Roman" panose="02020603050405020304" pitchFamily="18" charset="0"/>
                          <a:cs typeface="Times New Roman" panose="02020603050405020304" pitchFamily="18" charset="0"/>
                        </a:rPr>
                        <a:t>9</a:t>
                      </a:r>
                      <a:r>
                        <a:rPr lang="en-CA" baseline="30000" dirty="0" smtClean="0">
                          <a:latin typeface="Georgia" panose="02040502050405020303" pitchFamily="18" charset="0"/>
                        </a:rPr>
                        <a:t>th</a:t>
                      </a:r>
                      <a:r>
                        <a:rPr lang="en-CA" baseline="0" dirty="0" smtClean="0">
                          <a:latin typeface="Georgia" panose="02040502050405020303" pitchFamily="18" charset="0"/>
                        </a:rPr>
                        <a:t> bit of </a:t>
                      </a:r>
                      <a:r>
                        <a:rPr lang="en-CA" baseline="0" dirty="0" smtClean="0">
                          <a:latin typeface="Consolas" panose="020B0609020204030204" pitchFamily="49" charset="0"/>
                          <a:cs typeface="Consolas" panose="020B0609020204030204" pitchFamily="49" charset="0"/>
                        </a:rPr>
                        <a:t>flags</a:t>
                      </a:r>
                      <a:r>
                        <a:rPr lang="en-CA" baseline="0" dirty="0" smtClean="0">
                          <a:latin typeface="Georgia" panose="02040502050405020303" pitchFamily="18" charset="0"/>
                        </a:rPr>
                        <a:t> to </a:t>
                      </a:r>
                      <a:r>
                        <a:rPr lang="en-CA" baseline="0"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2224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Applications of auto-assignment operators</a:t>
            </a:r>
            <a:endParaRPr lang="en-CA" dirty="0"/>
          </a:p>
        </p:txBody>
      </p:sp>
      <p:sp>
        <p:nvSpPr>
          <p:cNvPr id="3" name="Content Placeholder 2"/>
          <p:cNvSpPr>
            <a:spLocks noGrp="1"/>
          </p:cNvSpPr>
          <p:nvPr>
            <p:ph idx="1"/>
          </p:nvPr>
        </p:nvSpPr>
        <p:spPr/>
        <p:txBody>
          <a:bodyPr/>
          <a:lstStyle/>
          <a:p>
            <a:r>
              <a:rPr lang="en-CA" dirty="0" smtClean="0"/>
              <a:t>Common applications of auto-assignment operators include:</a:t>
            </a:r>
          </a:p>
          <a:p>
            <a:pPr lvl="1"/>
            <a:r>
              <a:rPr lang="en-CA" dirty="0" smtClean="0"/>
              <a:t>Multiplication and integer division by powers of two</a:t>
            </a:r>
            <a:endParaRPr lang="en-CA" dirty="0"/>
          </a:p>
          <a:p>
            <a:pPr marL="857250" lvl="2" indent="0">
              <a:buNone/>
            </a:pPr>
            <a:r>
              <a:rPr lang="en-CA" sz="1800" dirty="0" smtClean="0">
                <a:latin typeface="Consolas" panose="020B0609020204030204" pitchFamily="49" charset="0"/>
                <a:cs typeface="Consolas" panose="020B0609020204030204" pitchFamily="49" charset="0"/>
              </a:rPr>
              <a:t>unsigned int m{53234};</a:t>
            </a:r>
            <a:endParaRPr lang="en-CA" sz="1800" dirty="0">
              <a:latin typeface="Consolas" panose="020B0609020204030204" pitchFamily="49" charset="0"/>
              <a:cs typeface="Consolas" panose="020B0609020204030204" pitchFamily="49" charset="0"/>
            </a:endParaRPr>
          </a:p>
          <a:p>
            <a:pPr marL="857250" lvl="2"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3</a:t>
            </a:r>
          </a:p>
          <a:p>
            <a:pPr marL="857250" lvl="2" indent="0">
              <a:buNone/>
            </a:pPr>
            <a:r>
              <a:rPr lang="en-CA" sz="1800" dirty="0" smtClean="0">
                <a:latin typeface="Consolas" panose="020B0609020204030204" pitchFamily="49" charset="0"/>
                <a:cs typeface="Consolas" panose="020B0609020204030204" pitchFamily="49" charset="0"/>
              </a:rPr>
              <a:t>// Multiply </a:t>
            </a:r>
            <a:r>
              <a:rPr lang="en-CA" sz="1800" dirty="0">
                <a:latin typeface="Consolas" panose="020B0609020204030204" pitchFamily="49" charset="0"/>
                <a:cs typeface="Consolas" panose="020B0609020204030204" pitchFamily="49" charset="0"/>
              </a:rPr>
              <a:t>'m'</a:t>
            </a:r>
            <a:r>
              <a:rPr lang="en-CA" sz="1800" dirty="0" smtClean="0">
                <a:latin typeface="Consolas" panose="020B0609020204030204" pitchFamily="49" charset="0"/>
                <a:cs typeface="Consolas" panose="020B0609020204030204" pitchFamily="49" charset="0"/>
              </a:rPr>
              <a:t> by 2  = 8</a:t>
            </a:r>
          </a:p>
          <a:p>
            <a:pPr marL="857250" lvl="2" indent="0">
              <a:buNone/>
            </a:pPr>
            <a:r>
              <a:rPr lang="en-CA" sz="1800" dirty="0" smtClean="0">
                <a:latin typeface="Consolas" panose="020B0609020204030204" pitchFamily="49" charset="0"/>
                <a:cs typeface="Consolas" panose="020B0609020204030204" pitchFamily="49" charset="0"/>
              </a:rPr>
              <a:t>m &lt;&lt;= 3;</a:t>
            </a:r>
            <a:endParaRPr lang="en-CA" sz="1800" dirty="0">
              <a:latin typeface="Consolas" panose="020B0609020204030204" pitchFamily="49" charset="0"/>
              <a:cs typeface="Consolas" panose="020B0609020204030204" pitchFamily="49" charset="0"/>
            </a:endParaRPr>
          </a:p>
          <a:p>
            <a:pPr marL="857250" lvl="2" indent="0">
              <a:buNone/>
            </a:pPr>
            <a:r>
              <a:rPr lang="en-CA" sz="1800" dirty="0" smtClean="0">
                <a:latin typeface="Consolas" panose="020B0609020204030204" pitchFamily="49" charset="0"/>
                <a:cs typeface="Consolas" panose="020B0609020204030204" pitchFamily="49" charset="0"/>
              </a:rPr>
              <a:t>// 'm' is now assigned 425872</a:t>
            </a:r>
          </a:p>
          <a:p>
            <a:pPr marL="857250" lvl="2" indent="0">
              <a:buNone/>
            </a:pPr>
            <a:endParaRPr lang="en-CA" sz="1800" dirty="0" smtClean="0">
              <a:latin typeface="Consolas" panose="020B0609020204030204" pitchFamily="49" charset="0"/>
              <a:cs typeface="Consolas" panose="020B0609020204030204" pitchFamily="49" charset="0"/>
            </a:endParaRPr>
          </a:p>
          <a:p>
            <a:pPr marL="857250" lvl="2" indent="0">
              <a:buNone/>
            </a:pPr>
            <a:r>
              <a:rPr lang="en-CA" sz="1800" dirty="0" smtClean="0">
                <a:latin typeface="Consolas" panose="020B0609020204030204" pitchFamily="49" charset="0"/>
                <a:cs typeface="Consolas" panose="020B0609020204030204" pitchFamily="49" charset="0"/>
              </a:rPr>
              <a:t>//                13</a:t>
            </a:r>
          </a:p>
          <a:p>
            <a:pPr marL="857250" lvl="2" indent="0">
              <a:buNone/>
            </a:pPr>
            <a:r>
              <a:rPr lang="en-CA" sz="1800" dirty="0" smtClean="0">
                <a:latin typeface="Consolas" panose="020B0609020204030204" pitchFamily="49" charset="0"/>
                <a:cs typeface="Consolas" panose="020B0609020204030204" pitchFamily="49" charset="0"/>
              </a:rPr>
              <a:t>// Divide </a:t>
            </a:r>
            <a:r>
              <a:rPr lang="en-CA" sz="1800" dirty="0">
                <a:latin typeface="Consolas" panose="020B0609020204030204" pitchFamily="49" charset="0"/>
                <a:cs typeface="Consolas" panose="020B0609020204030204" pitchFamily="49" charset="0"/>
              </a:rPr>
              <a:t>'m'</a:t>
            </a:r>
            <a:r>
              <a:rPr lang="en-CA" sz="1800" dirty="0" smtClean="0">
                <a:latin typeface="Consolas" panose="020B0609020204030204" pitchFamily="49" charset="0"/>
                <a:cs typeface="Consolas" panose="020B0609020204030204" pitchFamily="49" charset="0"/>
              </a:rPr>
              <a:t> by 2   = 8192 using integer division</a:t>
            </a:r>
          </a:p>
          <a:p>
            <a:pPr marL="857250" lvl="2" indent="0">
              <a:buNone/>
            </a:pPr>
            <a:r>
              <a:rPr lang="en-CA" sz="1800" dirty="0">
                <a:latin typeface="Consolas" panose="020B0609020204030204" pitchFamily="49" charset="0"/>
                <a:cs typeface="Consolas" panose="020B0609020204030204" pitchFamily="49" charset="0"/>
              </a:rPr>
              <a:t>m </a:t>
            </a:r>
            <a:r>
              <a:rPr lang="en-CA" sz="1800" dirty="0" smtClean="0">
                <a:latin typeface="Consolas" panose="020B0609020204030204" pitchFamily="49" charset="0"/>
                <a:cs typeface="Consolas" panose="020B0609020204030204" pitchFamily="49" charset="0"/>
              </a:rPr>
              <a:t>&gt;&gt;= 13;</a:t>
            </a:r>
          </a:p>
          <a:p>
            <a:pPr marL="857250" lvl="2" indent="0">
              <a:buNone/>
            </a:pP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'm'</a:t>
            </a:r>
            <a:r>
              <a:rPr lang="en-CA" sz="1800" dirty="0" smtClean="0">
                <a:latin typeface="Consolas" panose="020B0609020204030204" pitchFamily="49" charset="0"/>
                <a:cs typeface="Consolas" panose="020B0609020204030204" pitchFamily="49" charset="0"/>
              </a:rPr>
              <a:t> is now assigned 51</a:t>
            </a:r>
            <a:endParaRPr lang="en-CA" sz="1800" dirty="0">
              <a:latin typeface="Consolas" panose="020B0609020204030204" pitchFamily="49" charset="0"/>
              <a:cs typeface="Consolas" panose="020B0609020204030204" pitchFamily="49" charset="0"/>
            </a:endParaRPr>
          </a:p>
          <a:p>
            <a:pPr marL="857250" lvl="2" indent="0">
              <a:buNone/>
            </a:pPr>
            <a:endParaRPr lang="en-CA" sz="1800"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2775196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presentation, we will:</a:t>
            </a:r>
          </a:p>
          <a:p>
            <a:pPr lvl="1"/>
            <a:r>
              <a:rPr lang="en-CA" dirty="0" smtClean="0"/>
              <a:t>Bitwise logical operations versus Boolean logical operations</a:t>
            </a:r>
          </a:p>
          <a:p>
            <a:pPr lvl="1"/>
            <a:r>
              <a:rPr lang="en-CA" dirty="0" smtClean="0"/>
              <a:t>Introduce</a:t>
            </a:r>
          </a:p>
          <a:p>
            <a:pPr lvl="2"/>
            <a:r>
              <a:rPr lang="en-CA" dirty="0" smtClean="0"/>
              <a:t>The binary </a:t>
            </a:r>
            <a:r>
              <a:rPr lang="en-CA" cap="small" dirty="0" smtClean="0"/>
              <a:t>exclusive or</a:t>
            </a:r>
            <a:r>
              <a:rPr lang="en-CA" dirty="0" smtClean="0"/>
              <a:t> operator in addition to </a:t>
            </a:r>
            <a:r>
              <a:rPr lang="en-CA" cap="small" dirty="0" smtClean="0"/>
              <a:t>and </a:t>
            </a:r>
            <a:r>
              <a:rPr lang="en-CA" dirty="0" err="1" smtClean="0"/>
              <a:t>and</a:t>
            </a:r>
            <a:r>
              <a:rPr lang="en-CA" dirty="0" smtClean="0"/>
              <a:t> </a:t>
            </a:r>
            <a:r>
              <a:rPr lang="en-CA" cap="small" dirty="0"/>
              <a:t>or</a:t>
            </a:r>
            <a:endParaRPr lang="en-CA" dirty="0" smtClean="0"/>
          </a:p>
          <a:p>
            <a:pPr lvl="2"/>
            <a:r>
              <a:rPr lang="en-CA" dirty="0" smtClean="0"/>
              <a:t>The unary </a:t>
            </a:r>
            <a:r>
              <a:rPr lang="en-CA" cap="small" dirty="0" smtClean="0"/>
              <a:t>not</a:t>
            </a:r>
            <a:r>
              <a:rPr lang="en-CA" dirty="0" smtClean="0"/>
              <a:t> operator</a:t>
            </a:r>
            <a:endParaRPr lang="en-CA" dirty="0"/>
          </a:p>
          <a:p>
            <a:pPr lvl="1"/>
            <a:r>
              <a:rPr lang="en-CA" dirty="0" smtClean="0"/>
              <a:t>Integrated development environments and on-line compilers</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 of operators</a:t>
            </a:r>
            <a:endParaRPr lang="en-CA" dirty="0"/>
          </a:p>
        </p:txBody>
      </p:sp>
      <p:sp>
        <p:nvSpPr>
          <p:cNvPr id="3" name="Content Placeholder 2"/>
          <p:cNvSpPr>
            <a:spLocks noGrp="1"/>
          </p:cNvSpPr>
          <p:nvPr>
            <p:ph idx="1"/>
          </p:nvPr>
        </p:nvSpPr>
        <p:spPr/>
        <p:txBody>
          <a:bodyPr/>
          <a:lstStyle/>
          <a:p>
            <a:r>
              <a:rPr lang="en-CA" dirty="0" smtClean="0"/>
              <a:t>To summarize our knowledge of operators</a:t>
            </a:r>
            <a:endParaRPr lang="en-CA"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37587302"/>
              </p:ext>
            </p:extLst>
          </p:nvPr>
        </p:nvGraphicFramePr>
        <p:xfrm>
          <a:off x="971600" y="2060848"/>
          <a:ext cx="7488832" cy="4445000"/>
        </p:xfrm>
        <a:graphic>
          <a:graphicData uri="http://schemas.openxmlformats.org/drawingml/2006/table">
            <a:tbl>
              <a:tblPr>
                <a:tableStyleId>{2D5ABB26-0587-4C30-8999-92F81FD0307C}</a:tableStyleId>
              </a:tblPr>
              <a:tblGrid>
                <a:gridCol w="3528392">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283056">
                <a:tc>
                  <a:txBody>
                    <a:bodyPr/>
                    <a:lstStyle/>
                    <a:p>
                      <a:pPr algn="ctr"/>
                      <a:r>
                        <a:rPr lang="en-CA" b="1" dirty="0" smtClean="0">
                          <a:latin typeface="Georgia" panose="02040502050405020303" pitchFamily="18" charset="0"/>
                        </a:rPr>
                        <a:t>Operator</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Binary</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latin typeface="Georgia" panose="02040502050405020303" pitchFamily="18" charset="0"/>
                        </a:rPr>
                        <a:t>Unary</a:t>
                      </a:r>
                      <a:endParaRPr lang="en-CA" b="1" dirty="0">
                        <a:latin typeface="Georgia" panose="02040502050405020303"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dirty="0" smtClean="0">
                          <a:latin typeface="Georgia" panose="02040502050405020303" pitchFamily="18" charset="0"/>
                        </a:rPr>
                        <a:t>Arithmetic</a:t>
                      </a:r>
                      <a:endParaRPr lang="en-CA" dirty="0">
                        <a:latin typeface="Georgia" panose="02040502050405020303"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b="1" dirty="0" smtClean="0">
                          <a:latin typeface="Consolas" panose="020B0609020204030204" pitchFamily="49" charset="0"/>
                          <a:cs typeface="Consolas" panose="020B0609020204030204" pitchFamily="49" charset="0"/>
                        </a:rPr>
                        <a:t>+ - * / %</a:t>
                      </a:r>
                      <a:endParaRPr lang="en-CA" b="1"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b="1" dirty="0" smtClean="0">
                          <a:latin typeface="Consolas" panose="020B0609020204030204" pitchFamily="49" charset="0"/>
                          <a:cs typeface="Consolas" panose="020B0609020204030204" pitchFamily="49" charset="0"/>
                        </a:rPr>
                        <a:t>+ -</a:t>
                      </a:r>
                      <a:endParaRPr lang="en-CA" b="1"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CA" dirty="0" smtClean="0">
                          <a:latin typeface="Georgia" panose="02040502050405020303" pitchFamily="18" charset="0"/>
                        </a:rPr>
                        <a:t>Comparison</a:t>
                      </a:r>
                      <a:endParaRPr lang="en-CA" dirty="0">
                        <a:latin typeface="Georgia" panose="02040502050405020303" pitchFamily="18" charset="0"/>
                      </a:endParaRPr>
                    </a:p>
                  </a:txBody>
                  <a:tcPr/>
                </a:tc>
                <a:tc>
                  <a:txBody>
                    <a:bodyPr/>
                    <a:lstStyle/>
                    <a:p>
                      <a:pPr algn="ctr"/>
                      <a:r>
                        <a:rPr lang="en-CA" b="1" dirty="0" smtClean="0">
                          <a:latin typeface="Consolas" panose="020B0609020204030204" pitchFamily="49" charset="0"/>
                          <a:cs typeface="Consolas" panose="020B0609020204030204" pitchFamily="49" charset="0"/>
                        </a:rPr>
                        <a:t>&lt; &lt;= == !=</a:t>
                      </a:r>
                      <a:r>
                        <a:rPr lang="en-CA" b="1" baseline="0" dirty="0" smtClean="0">
                          <a:latin typeface="Consolas" panose="020B0609020204030204" pitchFamily="49" charset="0"/>
                          <a:cs typeface="Consolas" panose="020B0609020204030204" pitchFamily="49" charset="0"/>
                        </a:rPr>
                        <a:t> &gt;= &gt;</a:t>
                      </a:r>
                      <a:endParaRPr lang="en-CA" b="1" dirty="0">
                        <a:latin typeface="Consolas" panose="020B0609020204030204" pitchFamily="49" charset="0"/>
                        <a:cs typeface="Consolas" panose="020B0609020204030204" pitchFamily="49" charset="0"/>
                      </a:endParaRPr>
                    </a:p>
                  </a:txBody>
                  <a:tcPr/>
                </a:tc>
                <a:tc>
                  <a:txBody>
                    <a:bodyPr/>
                    <a:lstStyle/>
                    <a:p>
                      <a:pPr algn="ct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r>
                        <a:rPr lang="en-CA" dirty="0" smtClean="0">
                          <a:latin typeface="Georgia" panose="02040502050405020303" pitchFamily="18" charset="0"/>
                        </a:rPr>
                        <a:t>Logical</a:t>
                      </a:r>
                      <a:endParaRPr lang="en-CA" dirty="0">
                        <a:latin typeface="Georgia" panose="02040502050405020303" pitchFamily="18" charset="0"/>
                      </a:endParaRPr>
                    </a:p>
                  </a:txBody>
                  <a:tcPr/>
                </a:tc>
                <a:tc>
                  <a:txBody>
                    <a:bodyPr/>
                    <a:lstStyle/>
                    <a:p>
                      <a:pPr algn="ctr"/>
                      <a:r>
                        <a:rPr lang="en-CA" b="1" dirty="0" smtClean="0">
                          <a:latin typeface="Consolas" panose="020B0609020204030204" pitchFamily="49" charset="0"/>
                          <a:cs typeface="Consolas" panose="020B0609020204030204" pitchFamily="49" charset="0"/>
                        </a:rPr>
                        <a:t>&amp;&amp;</a:t>
                      </a:r>
                      <a:r>
                        <a:rPr lang="en-CA" b="1" baseline="0" dirty="0" smtClean="0">
                          <a:latin typeface="Consolas" panose="020B0609020204030204" pitchFamily="49" charset="0"/>
                          <a:cs typeface="Consolas" panose="020B0609020204030204" pitchFamily="49" charset="0"/>
                        </a:rPr>
                        <a:t> ||</a:t>
                      </a:r>
                      <a:endParaRPr lang="en-CA" b="1" dirty="0">
                        <a:latin typeface="Consolas" panose="020B0609020204030204" pitchFamily="49" charset="0"/>
                        <a:cs typeface="Consolas" panose="020B0609020204030204" pitchFamily="49" charset="0"/>
                      </a:endParaRPr>
                    </a:p>
                  </a:txBody>
                  <a:tcPr/>
                </a:tc>
                <a:tc>
                  <a:txBody>
                    <a:bodyPr/>
                    <a:lstStyle/>
                    <a:p>
                      <a:pPr algn="ctr"/>
                      <a:r>
                        <a:rPr lang="en-CA" b="1" dirty="0" smtClean="0">
                          <a:latin typeface="Consolas" panose="020B0609020204030204" pitchFamily="49" charset="0"/>
                          <a:cs typeface="Consolas" panose="020B0609020204030204" pitchFamily="49" charset="0"/>
                        </a:rPr>
                        <a:t>!</a:t>
                      </a: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r>
                        <a:rPr lang="en-CA" dirty="0" smtClean="0">
                          <a:latin typeface="Georgia" panose="02040502050405020303" pitchFamily="18" charset="0"/>
                        </a:rPr>
                        <a:t>Bit-wise</a:t>
                      </a:r>
                      <a:endParaRPr lang="en-CA" dirty="0">
                        <a:latin typeface="Georgia" panose="02040502050405020303" pitchFamily="18" charset="0"/>
                      </a:endParaRPr>
                    </a:p>
                  </a:txBody>
                  <a:tcPr/>
                </a:tc>
                <a:tc>
                  <a:txBody>
                    <a:bodyPr/>
                    <a:lstStyle/>
                    <a:p>
                      <a:pPr algn="ctr"/>
                      <a:r>
                        <a:rPr lang="en-CA" b="1" dirty="0" smtClean="0">
                          <a:latin typeface="Consolas" panose="020B0609020204030204" pitchFamily="49" charset="0"/>
                          <a:cs typeface="Consolas" panose="020B0609020204030204" pitchFamily="49" charset="0"/>
                        </a:rPr>
                        <a:t>&amp;</a:t>
                      </a:r>
                      <a:r>
                        <a:rPr lang="en-CA" b="1" baseline="0" dirty="0" smtClean="0">
                          <a:latin typeface="Consolas" panose="020B0609020204030204" pitchFamily="49" charset="0"/>
                          <a:cs typeface="Consolas" panose="020B0609020204030204" pitchFamily="49" charset="0"/>
                        </a:rPr>
                        <a:t> | ^</a:t>
                      </a:r>
                      <a:endParaRPr lang="en-CA" b="1" dirty="0">
                        <a:latin typeface="Consolas" panose="020B0609020204030204" pitchFamily="49" charset="0"/>
                        <a:cs typeface="Consolas" panose="020B0609020204030204" pitchFamily="49" charset="0"/>
                      </a:endParaRPr>
                    </a:p>
                  </a:txBody>
                  <a:tcPr/>
                </a:tc>
                <a:tc>
                  <a:txBody>
                    <a:bodyPr/>
                    <a:lstStyle/>
                    <a:p>
                      <a:pPr algn="ctr"/>
                      <a:r>
                        <a:rPr lang="en-CA" b="1" dirty="0" smtClean="0">
                          <a:latin typeface="Consolas" panose="020B0609020204030204" pitchFamily="49" charset="0"/>
                          <a:cs typeface="Consolas" panose="020B0609020204030204" pitchFamily="49" charset="0"/>
                        </a:rPr>
                        <a:t>~</a:t>
                      </a: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4"/>
                  </a:ext>
                </a:extLst>
              </a:tr>
              <a:tr h="370840">
                <a:tc>
                  <a:txBody>
                    <a:bodyPr/>
                    <a:lstStyle/>
                    <a:p>
                      <a:r>
                        <a:rPr lang="en-CA" dirty="0" smtClean="0">
                          <a:latin typeface="Georgia" panose="02040502050405020303" pitchFamily="18" charset="0"/>
                        </a:rPr>
                        <a:t>Bit-shift</a:t>
                      </a:r>
                      <a:endParaRPr lang="en-CA" dirty="0">
                        <a:latin typeface="Georgia" panose="02040502050405020303" pitchFamily="18" charset="0"/>
                      </a:endParaRPr>
                    </a:p>
                  </a:txBody>
                  <a:tcPr/>
                </a:tc>
                <a:tc>
                  <a:txBody>
                    <a:bodyPr/>
                    <a:lstStyle/>
                    <a:p>
                      <a:pPr algn="ctr"/>
                      <a:r>
                        <a:rPr lang="en-CA" b="1" dirty="0" smtClean="0">
                          <a:latin typeface="Consolas" panose="020B0609020204030204" pitchFamily="49" charset="0"/>
                          <a:cs typeface="Consolas" panose="020B0609020204030204" pitchFamily="49" charset="0"/>
                        </a:rPr>
                        <a:t>&lt;&lt; &gt;&gt;</a:t>
                      </a:r>
                      <a:endParaRPr lang="en-CA" b="1" dirty="0">
                        <a:latin typeface="Consolas" panose="020B0609020204030204" pitchFamily="49" charset="0"/>
                        <a:cs typeface="Consolas" panose="020B0609020204030204" pitchFamily="49" charset="0"/>
                      </a:endParaRPr>
                    </a:p>
                  </a:txBody>
                  <a:tcPr/>
                </a:tc>
                <a:tc>
                  <a:txBody>
                    <a:bodyPr/>
                    <a:lstStyle/>
                    <a:p>
                      <a:pPr algn="ct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5"/>
                  </a:ext>
                </a:extLst>
              </a:tr>
              <a:tr h="370840">
                <a:tc>
                  <a:txBody>
                    <a:bodyPr/>
                    <a:lstStyle/>
                    <a:p>
                      <a:r>
                        <a:rPr lang="en-CA" dirty="0" smtClean="0">
                          <a:latin typeface="Georgia" panose="02040502050405020303" pitchFamily="18" charset="0"/>
                        </a:rPr>
                        <a:t>Assignment</a:t>
                      </a:r>
                      <a:endParaRPr lang="en-CA" dirty="0">
                        <a:latin typeface="Georgia" panose="02040502050405020303" pitchFamily="18" charset="0"/>
                      </a:endParaRPr>
                    </a:p>
                  </a:txBody>
                  <a:tcPr/>
                </a:tc>
                <a:tc>
                  <a:txBody>
                    <a:bodyPr/>
                    <a:lstStyle/>
                    <a:p>
                      <a:pPr algn="ctr"/>
                      <a:r>
                        <a:rPr lang="en-CA" b="1" dirty="0" smtClean="0">
                          <a:latin typeface="Consolas" panose="020B0609020204030204" pitchFamily="49" charset="0"/>
                          <a:cs typeface="Consolas" panose="020B0609020204030204" pitchFamily="49" charset="0"/>
                        </a:rPr>
                        <a:t>=</a:t>
                      </a:r>
                      <a:endParaRPr lang="en-CA" b="1" dirty="0">
                        <a:latin typeface="Consolas" panose="020B0609020204030204" pitchFamily="49" charset="0"/>
                        <a:cs typeface="Consolas" panose="020B0609020204030204" pitchFamily="49" charset="0"/>
                      </a:endParaRPr>
                    </a:p>
                  </a:txBody>
                  <a:tcPr/>
                </a:tc>
                <a:tc>
                  <a:txBody>
                    <a:bodyPr/>
                    <a:lstStyle/>
                    <a:p>
                      <a:pPr algn="ct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6"/>
                  </a:ext>
                </a:extLst>
              </a:tr>
              <a:tr h="370840">
                <a:tc>
                  <a:txBody>
                    <a:bodyPr/>
                    <a:lstStyle/>
                    <a:p>
                      <a:r>
                        <a:rPr lang="en-CA" dirty="0" smtClean="0">
                          <a:latin typeface="Georgia" panose="02040502050405020303" pitchFamily="18" charset="0"/>
                        </a:rPr>
                        <a:t>Pointer</a:t>
                      </a:r>
                      <a:endParaRPr lang="en-CA" dirty="0">
                        <a:latin typeface="Georgia" panose="02040502050405020303" pitchFamily="18" charset="0"/>
                      </a:endParaRPr>
                    </a:p>
                  </a:txBody>
                  <a:tcPr/>
                </a:tc>
                <a:tc>
                  <a:txBody>
                    <a:bodyPr/>
                    <a:lstStyle/>
                    <a:p>
                      <a:pPr algn="ctr"/>
                      <a:endParaRPr lang="en-CA" b="1" dirty="0">
                        <a:latin typeface="Consolas" panose="020B0609020204030204" pitchFamily="49" charset="0"/>
                        <a:cs typeface="Consolas" panose="020B0609020204030204" pitchFamily="49" charset="0"/>
                      </a:endParaRPr>
                    </a:p>
                  </a:txBody>
                  <a:tcPr/>
                </a:tc>
                <a:tc>
                  <a:txBody>
                    <a:bodyPr/>
                    <a:lstStyle/>
                    <a:p>
                      <a:pPr algn="ctr"/>
                      <a:r>
                        <a:rPr lang="en-CA" b="1" dirty="0" smtClean="0">
                          <a:latin typeface="Consolas" panose="020B0609020204030204" pitchFamily="49" charset="0"/>
                          <a:cs typeface="Consolas" panose="020B0609020204030204" pitchFamily="49" charset="0"/>
                        </a:rPr>
                        <a:t>*</a:t>
                      </a:r>
                      <a:r>
                        <a:rPr lang="en-CA" b="1" baseline="0" dirty="0" smtClean="0">
                          <a:latin typeface="Consolas" panose="020B0609020204030204" pitchFamily="49" charset="0"/>
                          <a:cs typeface="Consolas" panose="020B0609020204030204" pitchFamily="49" charset="0"/>
                        </a:rPr>
                        <a:t> &amp;</a:t>
                      </a: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7"/>
                  </a:ext>
                </a:extLst>
              </a:tr>
              <a:tr h="370840">
                <a:tc>
                  <a:txBody>
                    <a:bodyPr/>
                    <a:lstStyle/>
                    <a:p>
                      <a:r>
                        <a:rPr lang="en-CA" dirty="0" smtClean="0">
                          <a:latin typeface="Georgia" panose="02040502050405020303" pitchFamily="18" charset="0"/>
                        </a:rPr>
                        <a:t>Structure</a:t>
                      </a:r>
                      <a:endParaRPr lang="en-CA" dirty="0">
                        <a:latin typeface="Georgia" panose="02040502050405020303" pitchFamily="18" charset="0"/>
                      </a:endParaRPr>
                    </a:p>
                  </a:txBody>
                  <a:tcPr/>
                </a:tc>
                <a:tc>
                  <a:txBody>
                    <a:bodyPr/>
                    <a:lstStyle/>
                    <a:p>
                      <a:pPr algn="ctr"/>
                      <a:r>
                        <a:rPr lang="en-CA" b="1" dirty="0" smtClean="0">
                          <a:latin typeface="Consolas" panose="020B0609020204030204" pitchFamily="49" charset="0"/>
                          <a:cs typeface="Consolas" panose="020B0609020204030204" pitchFamily="49" charset="0"/>
                        </a:rPr>
                        <a:t>. -&gt;</a:t>
                      </a:r>
                      <a:endParaRPr lang="en-CA" b="1" dirty="0">
                        <a:latin typeface="Consolas" panose="020B0609020204030204" pitchFamily="49" charset="0"/>
                        <a:cs typeface="Consolas" panose="020B0609020204030204" pitchFamily="49" charset="0"/>
                      </a:endParaRPr>
                    </a:p>
                  </a:txBody>
                  <a:tcPr/>
                </a:tc>
                <a:tc>
                  <a:txBody>
                    <a:bodyPr/>
                    <a:lstStyle/>
                    <a:p>
                      <a:pPr algn="ct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8"/>
                  </a:ext>
                </a:extLst>
              </a:tr>
              <a:tr h="370840">
                <a:tc>
                  <a:txBody>
                    <a:bodyPr/>
                    <a:lstStyle/>
                    <a:p>
                      <a:r>
                        <a:rPr lang="en-CA" dirty="0" smtClean="0">
                          <a:latin typeface="Georgia" panose="02040502050405020303" pitchFamily="18" charset="0"/>
                        </a:rPr>
                        <a:t>Arithmetic</a:t>
                      </a:r>
                      <a:r>
                        <a:rPr lang="en-CA" baseline="0" dirty="0" smtClean="0">
                          <a:latin typeface="Georgia" panose="02040502050405020303" pitchFamily="18" charset="0"/>
                        </a:rPr>
                        <a:t> a</a:t>
                      </a:r>
                      <a:r>
                        <a:rPr lang="en-CA" dirty="0" smtClean="0">
                          <a:latin typeface="Georgia" panose="02040502050405020303" pitchFamily="18" charset="0"/>
                        </a:rPr>
                        <a:t>uto-assignment</a:t>
                      </a:r>
                      <a:endParaRPr lang="en-CA" dirty="0">
                        <a:latin typeface="Georgia" panose="02040502050405020303" pitchFamily="18" charset="0"/>
                      </a:endParaRPr>
                    </a:p>
                  </a:txBody>
                  <a:tcPr/>
                </a:tc>
                <a:tc>
                  <a:txBody>
                    <a:bodyPr/>
                    <a:lstStyle/>
                    <a:p>
                      <a:pPr algn="ctr"/>
                      <a:r>
                        <a:rPr lang="en-CA" b="1" dirty="0" smtClean="0">
                          <a:latin typeface="Consolas" panose="020B0609020204030204" pitchFamily="49" charset="0"/>
                          <a:cs typeface="Consolas" panose="020B0609020204030204" pitchFamily="49" charset="0"/>
                        </a:rPr>
                        <a:t>+= -= *= /= %=</a:t>
                      </a:r>
                      <a:endParaRPr lang="en-CA" b="1" dirty="0">
                        <a:latin typeface="Consolas" panose="020B0609020204030204" pitchFamily="49" charset="0"/>
                        <a:cs typeface="Consolas" panose="020B0609020204030204" pitchFamily="49" charset="0"/>
                      </a:endParaRPr>
                    </a:p>
                  </a:txBody>
                  <a:tcPr/>
                </a:tc>
                <a:tc>
                  <a:txBody>
                    <a:bodyPr/>
                    <a:lstStyle/>
                    <a:p>
                      <a:pPr algn="ctr"/>
                      <a:r>
                        <a:rPr lang="en-CA" b="1" dirty="0" smtClean="0">
                          <a:latin typeface="Consolas" panose="020B0609020204030204" pitchFamily="49" charset="0"/>
                          <a:cs typeface="Consolas" panose="020B0609020204030204" pitchFamily="49" charset="0"/>
                        </a:rPr>
                        <a:t>++</a:t>
                      </a:r>
                      <a:r>
                        <a:rPr lang="en-CA" b="1" baseline="0" dirty="0" smtClean="0">
                          <a:latin typeface="Consolas" panose="020B0609020204030204" pitchFamily="49" charset="0"/>
                          <a:cs typeface="Consolas" panose="020B0609020204030204" pitchFamily="49" charset="0"/>
                        </a:rPr>
                        <a:t> </a:t>
                      </a:r>
                      <a:r>
                        <a:rPr lang="en-CA" b="1" dirty="0" smtClean="0">
                          <a:latin typeface="Consolas" panose="020B0609020204030204" pitchFamily="49" charset="0"/>
                          <a:cs typeface="Consolas" panose="020B0609020204030204" pitchFamily="49" charset="0"/>
                        </a:rPr>
                        <a:t>--</a:t>
                      </a: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9"/>
                  </a:ext>
                </a:extLst>
              </a:tr>
              <a:tr h="370840">
                <a:tc>
                  <a:txBody>
                    <a:bodyPr/>
                    <a:lstStyle/>
                    <a:p>
                      <a:r>
                        <a:rPr lang="en-CA" dirty="0" smtClean="0">
                          <a:latin typeface="Georgia" panose="02040502050405020303" pitchFamily="18" charset="0"/>
                        </a:rPr>
                        <a:t>Bit-wise</a:t>
                      </a:r>
                      <a:r>
                        <a:rPr lang="en-CA" baseline="0" dirty="0" smtClean="0">
                          <a:latin typeface="Georgia" panose="02040502050405020303" pitchFamily="18" charset="0"/>
                        </a:rPr>
                        <a:t> auto-assignment</a:t>
                      </a:r>
                      <a:endParaRPr lang="en-CA" dirty="0">
                        <a:latin typeface="Georgia" panose="02040502050405020303"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1" dirty="0" smtClean="0">
                          <a:latin typeface="Consolas" panose="020B0609020204030204" pitchFamily="49" charset="0"/>
                          <a:cs typeface="Consolas" panose="020B0609020204030204" pitchFamily="49" charset="0"/>
                        </a:rPr>
                        <a:t>&amp;= |= ^=</a:t>
                      </a:r>
                    </a:p>
                  </a:txBody>
                  <a:tcPr/>
                </a:tc>
                <a:tc>
                  <a:txBody>
                    <a:bodyPr/>
                    <a:lstStyle/>
                    <a:p>
                      <a:pPr algn="ctr"/>
                      <a:endParaRPr lang="en-CA"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10"/>
                  </a:ext>
                </a:extLst>
              </a:tr>
              <a:tr h="370840">
                <a:tc>
                  <a:txBody>
                    <a:bodyPr/>
                    <a:lstStyle/>
                    <a:p>
                      <a:r>
                        <a:rPr lang="en-CA" dirty="0" smtClean="0">
                          <a:latin typeface="Georgia" panose="02040502050405020303" pitchFamily="18" charset="0"/>
                        </a:rPr>
                        <a:t>Bit-shift</a:t>
                      </a:r>
                      <a:r>
                        <a:rPr lang="en-CA" baseline="0" dirty="0" smtClean="0">
                          <a:latin typeface="Georgia" panose="02040502050405020303" pitchFamily="18" charset="0"/>
                        </a:rPr>
                        <a:t> auto-assignment</a:t>
                      </a:r>
                      <a:endParaRPr lang="en-CA" dirty="0">
                        <a:latin typeface="Georgia" panose="020405020504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b="1" dirty="0" smtClean="0">
                          <a:latin typeface="Consolas" panose="020B0609020204030204" pitchFamily="49" charset="0"/>
                          <a:cs typeface="Consolas" panose="020B0609020204030204" pitchFamily="49" charset="0"/>
                        </a:rPr>
                        <a:t>&lt;&lt;= &gt;&gt;=</a:t>
                      </a:r>
                      <a:endParaRPr lang="en-CA" b="1"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CA" b="1"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860842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a:t>In this presentation, </a:t>
            </a:r>
            <a:r>
              <a:rPr lang="en-CA" dirty="0" smtClean="0"/>
              <a:t>you now</a:t>
            </a:r>
            <a:endParaRPr lang="en-CA" dirty="0"/>
          </a:p>
          <a:p>
            <a:pPr lvl="1"/>
            <a:r>
              <a:rPr lang="en-CA" dirty="0" smtClean="0"/>
              <a:t>Are aware of bit-wise and bit-shifting operators</a:t>
            </a:r>
            <a:endParaRPr lang="en-CA" dirty="0"/>
          </a:p>
          <a:p>
            <a:pPr lvl="1"/>
            <a:r>
              <a:rPr lang="en-CA" dirty="0" smtClean="0"/>
              <a:t>Understand the behavior of these operators</a:t>
            </a:r>
          </a:p>
          <a:p>
            <a:pPr lvl="1"/>
            <a:r>
              <a:rPr lang="en-CA" dirty="0" smtClean="0"/>
              <a:t>Understand the automatic operators corresponding to these</a:t>
            </a:r>
          </a:p>
          <a:p>
            <a:pPr lvl="2"/>
            <a:r>
              <a:rPr lang="en-CA" dirty="0" smtClean="0"/>
              <a:t>There are no </a:t>
            </a:r>
            <a:r>
              <a:rPr lang="en-CA" dirty="0" smtClean="0">
                <a:latin typeface="Consolas" panose="020B0609020204030204" pitchFamily="49" charset="0"/>
                <a:cs typeface="Consolas" panose="020B0609020204030204" pitchFamily="49" charset="0"/>
              </a:rPr>
              <a:t>&amp;&amp;=</a:t>
            </a:r>
            <a:r>
              <a:rPr lang="en-CA" dirty="0" smtClean="0"/>
              <a:t> or </a:t>
            </a:r>
            <a:r>
              <a:rPr lang="en-CA" dirty="0" smtClean="0">
                <a:latin typeface="Consolas" panose="020B0609020204030204" pitchFamily="49" charset="0"/>
                <a:cs typeface="Consolas" panose="020B0609020204030204" pitchFamily="49" charset="0"/>
              </a:rPr>
              <a:t>||=</a:t>
            </a:r>
            <a:r>
              <a:rPr lang="en-CA" dirty="0" smtClean="0"/>
              <a:t> 0perators</a:t>
            </a:r>
            <a:endParaRPr lang="en-CA" dirty="0"/>
          </a:p>
          <a:p>
            <a:pPr lvl="1"/>
            <a:endParaRPr lang="en-CA" dirty="0" smtClean="0"/>
          </a:p>
          <a:p>
            <a:pPr lvl="1"/>
            <a:endParaRPr lang="en-CA" cap="small"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Logical operators</a:t>
            </a:r>
            <a:endParaRPr lang="en-CA" dirty="0"/>
          </a:p>
        </p:txBody>
      </p:sp>
      <p:sp>
        <p:nvSpPr>
          <p:cNvPr id="3" name="Content Placeholder 2"/>
          <p:cNvSpPr>
            <a:spLocks noGrp="1"/>
          </p:cNvSpPr>
          <p:nvPr>
            <p:ph idx="1"/>
          </p:nvPr>
        </p:nvSpPr>
        <p:spPr/>
        <p:txBody>
          <a:bodyPr/>
          <a:lstStyle/>
          <a:p>
            <a:r>
              <a:rPr lang="en-CA" dirty="0" smtClean="0"/>
              <a:t>We have seen two logical operators:</a:t>
            </a:r>
          </a:p>
          <a:p>
            <a:pPr lvl="1"/>
            <a:r>
              <a:rPr lang="en-CA" dirty="0" smtClean="0"/>
              <a:t>The binary logical </a:t>
            </a:r>
            <a:r>
              <a:rPr lang="en-CA" cap="small" dirty="0" smtClean="0"/>
              <a:t>and</a:t>
            </a:r>
            <a:r>
              <a:rPr lang="en-CA" dirty="0" smtClean="0"/>
              <a:t> operator and the binary logical </a:t>
            </a:r>
            <a:r>
              <a:rPr lang="en-CA" cap="small" dirty="0" smtClean="0"/>
              <a:t>or</a:t>
            </a:r>
            <a:r>
              <a:rPr lang="en-CA" dirty="0" smtClean="0"/>
              <a:t> operator</a:t>
            </a:r>
          </a:p>
          <a:p>
            <a:pPr lvl="1"/>
            <a:r>
              <a:rPr lang="en-CA" dirty="0" smtClean="0"/>
              <a:t>Their behavior is defined by the values of the operands:</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r>
              <a:rPr lang="en-CA" dirty="0" smtClean="0"/>
              <a:t>Recall that any zero value is </a:t>
            </a:r>
            <a:r>
              <a:rPr lang="en-CA" dirty="0" smtClean="0">
                <a:latin typeface="Consolas" panose="020B0609020204030204" pitchFamily="49" charset="0"/>
                <a:cs typeface="Consolas" panose="020B0609020204030204" pitchFamily="49" charset="0"/>
              </a:rPr>
              <a:t>false</a:t>
            </a:r>
            <a:r>
              <a:rPr lang="en-CA" dirty="0" smtClean="0"/>
              <a:t>, while any non-zero value is </a:t>
            </a:r>
            <a:r>
              <a:rPr lang="en-CA" dirty="0" smtClean="0">
                <a:latin typeface="Consolas" panose="020B0609020204030204" pitchFamily="49" charset="0"/>
                <a:cs typeface="Consolas" panose="020B0609020204030204" pitchFamily="49" charset="0"/>
              </a:rPr>
              <a:t>true</a:t>
            </a:r>
          </a:p>
          <a:p>
            <a:pPr lvl="2"/>
            <a:r>
              <a:rPr lang="en-CA" dirty="0" smtClean="0">
                <a:latin typeface="Consolas" panose="020B0609020204030204" pitchFamily="49" charset="0"/>
                <a:cs typeface="Consolas" panose="020B0609020204030204" pitchFamily="49" charset="0"/>
              </a:rPr>
              <a:t>true</a:t>
            </a:r>
            <a:r>
              <a:rPr lang="en-CA" dirty="0" smtClean="0"/>
              <a:t> and </a:t>
            </a:r>
            <a:r>
              <a:rPr lang="en-CA" dirty="0" smtClean="0">
                <a:latin typeface="Consolas" panose="020B0609020204030204" pitchFamily="49" charset="0"/>
                <a:cs typeface="Consolas" panose="020B0609020204030204" pitchFamily="49" charset="0"/>
              </a:rPr>
              <a:t>false </a:t>
            </a:r>
            <a:r>
              <a:rPr lang="en-CA" dirty="0" smtClean="0"/>
              <a:t>have the values </a:t>
            </a:r>
            <a:r>
              <a:rPr lang="en-CA" dirty="0" smtClean="0">
                <a:latin typeface="Consolas" panose="020B0609020204030204" pitchFamily="49" charset="0"/>
                <a:cs typeface="Consolas" panose="020B0609020204030204" pitchFamily="49" charset="0"/>
              </a:rPr>
              <a:t>1</a:t>
            </a:r>
            <a:r>
              <a:rPr lang="en-CA" dirty="0" smtClean="0"/>
              <a:t> and </a:t>
            </a:r>
            <a:r>
              <a:rPr lang="en-CA" dirty="0" smtClean="0">
                <a:latin typeface="Consolas" panose="020B0609020204030204" pitchFamily="49" charset="0"/>
                <a:cs typeface="Consolas" panose="020B0609020204030204" pitchFamily="49" charset="0"/>
              </a:rPr>
              <a:t>0</a:t>
            </a:r>
            <a:r>
              <a:rPr lang="en-CA" dirty="0" smtClean="0"/>
              <a:t>, respectively</a:t>
            </a:r>
            <a:endParaRPr lang="en-CA" dirty="0">
              <a:latin typeface="Consolas" panose="020B0609020204030204" pitchFamily="49" charset="0"/>
              <a:cs typeface="Consolas" panose="020B0609020204030204" pitchFamily="49" charset="0"/>
            </a:endParaRPr>
          </a:p>
          <a:p>
            <a:pPr lvl="2"/>
            <a:endParaRPr lang="en-CA"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918153"/>
              </p:ext>
            </p:extLst>
          </p:nvPr>
        </p:nvGraphicFramePr>
        <p:xfrm>
          <a:off x="1284312" y="2780928"/>
          <a:ext cx="6096000" cy="185420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CA" dirty="0" smtClean="0">
                          <a:latin typeface="Consolas" panose="020B0609020204030204" pitchFamily="49" charset="0"/>
                          <a:cs typeface="Consolas" panose="020B0609020204030204" pitchFamily="49" charset="0"/>
                        </a:rPr>
                        <a:t>x</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y</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x &amp;&amp; y</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x || y</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false</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true</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Primitive types</a:t>
            </a:r>
            <a:endParaRPr lang="en-CA" dirty="0"/>
          </a:p>
        </p:txBody>
      </p:sp>
      <p:sp>
        <p:nvSpPr>
          <p:cNvPr id="3" name="Content Placeholder 2"/>
          <p:cNvSpPr>
            <a:spLocks noGrp="1"/>
          </p:cNvSpPr>
          <p:nvPr>
            <p:ph idx="1"/>
          </p:nvPr>
        </p:nvSpPr>
        <p:spPr/>
        <p:txBody>
          <a:bodyPr/>
          <a:lstStyle/>
          <a:p>
            <a:r>
              <a:rPr lang="en-CA" dirty="0" smtClean="0"/>
              <a:t>Recall that primitive types are a fixed number of bits</a:t>
            </a:r>
          </a:p>
          <a:p>
            <a:pPr lvl="1"/>
            <a:r>
              <a:rPr lang="en-CA" dirty="0" smtClean="0"/>
              <a:t>Given any two bits, we could define </a:t>
            </a:r>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r>
              <a:rPr lang="en-CA" dirty="0" smtClean="0"/>
              <a:t>Recall that any zero value is </a:t>
            </a:r>
            <a:r>
              <a:rPr lang="en-CA" dirty="0" smtClean="0">
                <a:latin typeface="Consolas" panose="020B0609020204030204" pitchFamily="49" charset="0"/>
                <a:cs typeface="Consolas" panose="020B0609020204030204" pitchFamily="49" charset="0"/>
              </a:rPr>
              <a:t>false</a:t>
            </a:r>
            <a:r>
              <a:rPr lang="en-CA" dirty="0" smtClean="0"/>
              <a:t>, while any non-zero value is </a:t>
            </a:r>
            <a:r>
              <a:rPr lang="en-CA" dirty="0" smtClean="0">
                <a:latin typeface="Consolas" panose="020B0609020204030204" pitchFamily="49" charset="0"/>
                <a:cs typeface="Consolas" panose="020B0609020204030204" pitchFamily="49" charset="0"/>
              </a:rPr>
              <a:t>true</a:t>
            </a:r>
          </a:p>
          <a:p>
            <a:pPr lvl="2"/>
            <a:r>
              <a:rPr lang="en-CA" dirty="0" smtClean="0">
                <a:latin typeface="Consolas" panose="020B0609020204030204" pitchFamily="49" charset="0"/>
                <a:cs typeface="Consolas" panose="020B0609020204030204" pitchFamily="49" charset="0"/>
              </a:rPr>
              <a:t>true</a:t>
            </a:r>
            <a:r>
              <a:rPr lang="en-CA" dirty="0" smtClean="0"/>
              <a:t> and </a:t>
            </a:r>
            <a:r>
              <a:rPr lang="en-CA" dirty="0" smtClean="0">
                <a:latin typeface="Consolas" panose="020B0609020204030204" pitchFamily="49" charset="0"/>
                <a:cs typeface="Consolas" panose="020B0609020204030204" pitchFamily="49" charset="0"/>
              </a:rPr>
              <a:t>false </a:t>
            </a:r>
            <a:r>
              <a:rPr lang="en-CA" dirty="0" smtClean="0"/>
              <a:t>have the values </a:t>
            </a:r>
            <a:r>
              <a:rPr lang="en-CA" dirty="0" smtClean="0">
                <a:latin typeface="Consolas" panose="020B0609020204030204" pitchFamily="49" charset="0"/>
                <a:cs typeface="Consolas" panose="020B0609020204030204" pitchFamily="49" charset="0"/>
              </a:rPr>
              <a:t>1</a:t>
            </a:r>
            <a:r>
              <a:rPr lang="en-CA" dirty="0" smtClean="0"/>
              <a:t> and </a:t>
            </a:r>
            <a:r>
              <a:rPr lang="en-CA" dirty="0" smtClean="0">
                <a:latin typeface="Consolas" panose="020B0609020204030204" pitchFamily="49" charset="0"/>
                <a:cs typeface="Consolas" panose="020B0609020204030204" pitchFamily="49" charset="0"/>
              </a:rPr>
              <a:t>0</a:t>
            </a:r>
            <a:r>
              <a:rPr lang="en-CA" dirty="0" smtClean="0"/>
              <a:t>, respectively</a:t>
            </a:r>
            <a:endParaRPr lang="en-CA" dirty="0">
              <a:latin typeface="Consolas" panose="020B0609020204030204" pitchFamily="49" charset="0"/>
              <a:cs typeface="Consolas" panose="020B0609020204030204" pitchFamily="49" charset="0"/>
            </a:endParaRPr>
          </a:p>
          <a:p>
            <a:pPr lvl="2"/>
            <a:endParaRPr lang="en-CA"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61526258"/>
              </p:ext>
            </p:extLst>
          </p:nvPr>
        </p:nvGraphicFramePr>
        <p:xfrm>
          <a:off x="1284312" y="2780928"/>
          <a:ext cx="6096000" cy="185420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2</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 </a:t>
                      </a:r>
                      <a:r>
                        <a:rPr lang="en-CA" cap="small" baseline="0" dirty="0" smtClean="0">
                          <a:latin typeface="Consolas" panose="020B0609020204030204" pitchFamily="49" charset="0"/>
                          <a:cs typeface="Consolas" panose="020B0609020204030204" pitchFamily="49" charset="0"/>
                        </a:rPr>
                        <a:t>and</a:t>
                      </a:r>
                      <a:r>
                        <a:rPr lang="en-CA" dirty="0" smtClean="0">
                          <a:latin typeface="Consolas" panose="020B0609020204030204" pitchFamily="49" charset="0"/>
                          <a:cs typeface="Consolas" panose="020B0609020204030204" pitchFamily="49" charset="0"/>
                        </a:rPr>
                        <a:t> b</a:t>
                      </a:r>
                      <a:r>
                        <a:rPr lang="en-CA" baseline="-25000" dirty="0" smtClean="0">
                          <a:latin typeface="Consolas" panose="020B0609020204030204" pitchFamily="49" charset="0"/>
                          <a:cs typeface="Consolas" panose="020B0609020204030204" pitchFamily="49" charset="0"/>
                        </a:rPr>
                        <a:t>2</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 </a:t>
                      </a:r>
                      <a:r>
                        <a:rPr lang="en-CA" cap="small" baseline="0" dirty="0" smtClean="0">
                          <a:latin typeface="Consolas" panose="020B0609020204030204" pitchFamily="49" charset="0"/>
                          <a:cs typeface="Consolas" panose="020B0609020204030204" pitchFamily="49" charset="0"/>
                        </a:rPr>
                        <a:t>or</a:t>
                      </a:r>
                      <a:r>
                        <a:rPr lang="en-CA" dirty="0" smtClean="0">
                          <a:latin typeface="Consolas" panose="020B0609020204030204" pitchFamily="49" charset="0"/>
                          <a:cs typeface="Consolas" panose="020B0609020204030204" pitchFamily="49" charset="0"/>
                        </a:rPr>
                        <a:t> b</a:t>
                      </a:r>
                      <a:r>
                        <a:rPr lang="en-CA" baseline="-25000" dirty="0" smtClean="0">
                          <a:latin typeface="Consolas" panose="020B0609020204030204" pitchFamily="49" charset="0"/>
                          <a:cs typeface="Consolas" panose="020B0609020204030204" pitchFamily="49" charset="0"/>
                        </a:rPr>
                        <a:t>2</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50690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Bit-wise </a:t>
            </a:r>
            <a:r>
              <a:rPr lang="en-CA" cap="small" dirty="0"/>
              <a:t>and</a:t>
            </a:r>
            <a:r>
              <a:rPr lang="en-CA" dirty="0"/>
              <a:t> operator </a:t>
            </a:r>
          </a:p>
        </p:txBody>
      </p:sp>
      <p:sp>
        <p:nvSpPr>
          <p:cNvPr id="3" name="Content Placeholder 2"/>
          <p:cNvSpPr>
            <a:spLocks noGrp="1"/>
          </p:cNvSpPr>
          <p:nvPr>
            <p:ph idx="1"/>
          </p:nvPr>
        </p:nvSpPr>
        <p:spPr/>
        <p:txBody>
          <a:bodyPr/>
          <a:lstStyle/>
          <a:p>
            <a:r>
              <a:rPr lang="en-CA" dirty="0" smtClean="0"/>
              <a:t>There are three </a:t>
            </a:r>
            <a:r>
              <a:rPr lang="en-CA" dirty="0" smtClean="0"/>
              <a:t>binary </a:t>
            </a:r>
            <a:r>
              <a:rPr lang="en-CA" dirty="0" smtClean="0"/>
              <a:t>bit-wise </a:t>
            </a:r>
            <a:r>
              <a:rPr lang="en-CA" dirty="0" smtClean="0"/>
              <a:t>operators in C++</a:t>
            </a:r>
          </a:p>
          <a:p>
            <a:pPr lvl="1"/>
            <a:r>
              <a:rPr lang="en-CA" dirty="0" smtClean="0"/>
              <a:t>Given any two operands of the same type, the bit-wise </a:t>
            </a:r>
            <a:r>
              <a:rPr lang="en-CA" cap="small" dirty="0" smtClean="0"/>
              <a:t>and</a:t>
            </a:r>
            <a:r>
              <a:rPr lang="en-CA" dirty="0" smtClean="0"/>
              <a:t> operator </a:t>
            </a:r>
            <a:r>
              <a:rPr lang="en-CA" dirty="0" smtClean="0">
                <a:latin typeface="Consolas" panose="020B0609020204030204" pitchFamily="49" charset="0"/>
                <a:cs typeface="Consolas" panose="020B0609020204030204" pitchFamily="49" charset="0"/>
              </a:rPr>
              <a:t>&amp;</a:t>
            </a:r>
            <a:r>
              <a:rPr lang="en-CA" dirty="0" smtClean="0"/>
              <a:t> compares the corresponding pairs of bits</a:t>
            </a:r>
          </a:p>
          <a:p>
            <a:pPr lvl="1"/>
            <a:r>
              <a:rPr lang="en-CA" dirty="0"/>
              <a:t>The result is </a:t>
            </a:r>
            <a:r>
              <a:rPr lang="en-CA" dirty="0" smtClean="0">
                <a:latin typeface="Consolas" panose="020B0609020204030204" pitchFamily="49" charset="0"/>
                <a:cs typeface="Consolas" panose="020B0609020204030204" pitchFamily="49" charset="0"/>
              </a:rPr>
              <a:t>1</a:t>
            </a:r>
            <a:r>
              <a:rPr lang="en-CA" dirty="0" smtClean="0"/>
              <a:t> </a:t>
            </a:r>
            <a:r>
              <a:rPr lang="en-CA" dirty="0"/>
              <a:t>only if both bits are also </a:t>
            </a: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p>
            <a:pPr lvl="1"/>
            <a:endParaRPr lang="en-CA" dirty="0" smtClean="0"/>
          </a:p>
          <a:p>
            <a:pPr marL="457200" lvl="1" indent="0">
              <a:buNone/>
            </a:pPr>
            <a:r>
              <a:rPr lang="en-CA" dirty="0" smtClean="0">
                <a:latin typeface="Consolas" panose="020B0609020204030204" pitchFamily="49" charset="0"/>
                <a:cs typeface="Consolas" panose="020B0609020204030204" pitchFamily="49" charset="0"/>
              </a:rPr>
              <a:t>		  00100100</a:t>
            </a:r>
            <a:r>
              <a:rPr lang="en-CA" b="1" dirty="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0010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010100</a:t>
            </a:r>
          </a:p>
          <a:p>
            <a:pPr marL="457200" lvl="1" indent="0">
              <a:buNone/>
            </a:pPr>
            <a:r>
              <a:rPr lang="en-CA" dirty="0" smtClean="0">
                <a:latin typeface="Consolas" panose="020B0609020204030204" pitchFamily="49" charset="0"/>
                <a:cs typeface="Consolas" panose="020B0609020204030204" pitchFamily="49" charset="0"/>
              </a:rPr>
              <a:t>		&amp; </a:t>
            </a:r>
            <a:r>
              <a:rPr lang="en-CA" u="sng" dirty="0" smtClean="0">
                <a:latin typeface="Consolas" panose="020B0609020204030204" pitchFamily="49" charset="0"/>
                <a:cs typeface="Consolas" panose="020B0609020204030204" pitchFamily="49" charset="0"/>
              </a:rPr>
              <a:t>01001010</a:t>
            </a:r>
            <a:r>
              <a:rPr lang="en-CA" b="1" u="sng" dirty="0">
                <a:solidFill>
                  <a:srgbClr val="FF0000"/>
                </a:solidFill>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0</a:t>
            </a:r>
            <a:r>
              <a:rPr lang="en-CA" b="1" u="sng" dirty="0" smtClean="0">
                <a:solidFill>
                  <a:srgbClr val="FF0000"/>
                </a:solidFill>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0</a:t>
            </a:r>
            <a:r>
              <a:rPr lang="en-CA" b="1" u="sng" dirty="0" smtClean="0">
                <a:solidFill>
                  <a:srgbClr val="FF0000"/>
                </a:solidFill>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1110</a:t>
            </a:r>
            <a:r>
              <a:rPr lang="en-CA" b="1" u="sng" dirty="0" smtClean="0">
                <a:solidFill>
                  <a:srgbClr val="FF0000"/>
                </a:solidFill>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00</a:t>
            </a:r>
            <a:r>
              <a:rPr lang="en-CA" b="1" u="sng" dirty="0" smtClean="0">
                <a:solidFill>
                  <a:srgbClr val="FF0000"/>
                </a:solidFill>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1</a:t>
            </a:r>
            <a:r>
              <a:rPr lang="en-CA" b="1" u="sng" dirty="0" smtClean="0">
                <a:solidFill>
                  <a:srgbClr val="FF0000"/>
                </a:solidFill>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10</a:t>
            </a:r>
            <a:r>
              <a:rPr lang="en-CA" b="1" u="sng" dirty="0" smtClean="0">
                <a:solidFill>
                  <a:srgbClr val="FF0000"/>
                </a:solidFill>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000001</a:t>
            </a:r>
            <a:endParaRPr lang="en-CA" u="sng"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00000000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0010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r>
              <a:rPr lang="en-CA" b="1" dirty="0" smtClean="0">
                <a:solidFill>
                  <a:srgbClr val="FF000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000000</a:t>
            </a: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endParaRPr lang="en-CA" dirty="0" smtClean="0">
              <a:latin typeface="Consolas" panose="020B0609020204030204" pitchFamily="49" charset="0"/>
              <a:cs typeface="Consolas" panose="020B0609020204030204" pitchFamily="49" charset="0"/>
            </a:endParaRPr>
          </a:p>
          <a:p>
            <a:pPr lvl="1"/>
            <a:r>
              <a:rPr lang="en-CA" dirty="0">
                <a:solidFill>
                  <a:prstClr val="black"/>
                </a:solidFill>
              </a:rPr>
              <a:t>The bit-wise </a:t>
            </a:r>
            <a:r>
              <a:rPr lang="en-CA" cap="small" dirty="0">
                <a:solidFill>
                  <a:prstClr val="black"/>
                </a:solidFill>
              </a:rPr>
              <a:t>and</a:t>
            </a:r>
            <a:r>
              <a:rPr lang="en-CA" dirty="0">
                <a:solidFill>
                  <a:prstClr val="black"/>
                </a:solidFill>
              </a:rPr>
              <a:t> of any pair of bits does not affect any other result</a:t>
            </a:r>
          </a:p>
          <a:p>
            <a:pPr marL="457200" lvl="1" indent="0">
              <a:buNone/>
            </a:pPr>
            <a:endParaRPr lang="en-US" dirty="0" smtClean="0">
              <a:latin typeface="Consolas" panose="020B0609020204030204" pitchFamily="49" charset="0"/>
              <a:cs typeface="Consolas" panose="020B0609020204030204" pitchFamily="49" charset="0"/>
            </a:endParaRPr>
          </a:p>
          <a:p>
            <a:pPr marL="1314450" lvl="3" indent="0">
              <a:buNone/>
            </a:pPr>
            <a:r>
              <a:rPr lang="en-US" sz="1800" dirty="0">
                <a:latin typeface="Consolas" panose="020B0609020204030204" pitchFamily="49" charset="0"/>
                <a:cs typeface="Consolas" panose="020B0609020204030204" pitchFamily="49" charset="0"/>
              </a:rPr>
              <a:t>int </a:t>
            </a:r>
            <a:r>
              <a:rPr lang="en-US" sz="1800" dirty="0" smtClean="0">
                <a:latin typeface="Consolas" panose="020B0609020204030204" pitchFamily="49" charset="0"/>
                <a:cs typeface="Consolas" panose="020B0609020204030204" pitchFamily="49" charset="0"/>
              </a:rPr>
              <a:t>m{615074388};</a:t>
            </a:r>
          </a:p>
          <a:p>
            <a:pPr marL="1314450" lvl="3" indent="0">
              <a:buNone/>
            </a:pPr>
            <a:r>
              <a:rPr lang="en-US" sz="1800" dirty="0">
                <a:latin typeface="Consolas" panose="020B0609020204030204" pitchFamily="49" charset="0"/>
                <a:cs typeface="Consolas" panose="020B0609020204030204" pitchFamily="49" charset="0"/>
              </a:rPr>
              <a:t>int </a:t>
            </a:r>
            <a:r>
              <a:rPr lang="en-US" sz="1800" dirty="0" smtClean="0">
                <a:latin typeface="Consolas" panose="020B0609020204030204" pitchFamily="49" charset="0"/>
                <a:cs typeface="Consolas" panose="020B0609020204030204" pitchFamily="49" charset="0"/>
              </a:rPr>
              <a:t>n{1253003073};</a:t>
            </a:r>
          </a:p>
          <a:p>
            <a:pPr marL="1314450" lvl="3" indent="0">
              <a:buNone/>
            </a:pPr>
            <a:r>
              <a:rPr lang="en-US" sz="1800" dirty="0" smtClean="0">
                <a:latin typeface="Consolas" panose="020B0609020204030204" pitchFamily="49" charset="0"/>
                <a:cs typeface="Consolas" panose="020B0609020204030204" pitchFamily="49" charset="0"/>
              </a:rPr>
              <a:t>std::</a:t>
            </a:r>
            <a:r>
              <a:rPr lang="en-US" sz="1800" dirty="0" err="1" smtClean="0">
                <a:latin typeface="Consolas" panose="020B0609020204030204" pitchFamily="49" charset="0"/>
                <a:cs typeface="Consolas" panose="020B0609020204030204" pitchFamily="49" charset="0"/>
              </a:rPr>
              <a:t>cout</a:t>
            </a:r>
            <a:r>
              <a:rPr lang="en-US" sz="1800" dirty="0" smtClean="0">
                <a:latin typeface="Consolas" panose="020B0609020204030204" pitchFamily="49" charset="0"/>
                <a:cs typeface="Consolas" panose="020B0609020204030204" pitchFamily="49" charset="0"/>
              </a:rPr>
              <a:t> &lt;&lt; (m &amp; n) &lt;&lt; std::</a:t>
            </a:r>
            <a:r>
              <a:rPr lang="en-US" sz="1800" dirty="0" err="1" smtClean="0">
                <a:latin typeface="Consolas" panose="020B0609020204030204" pitchFamily="49" charset="0"/>
                <a:cs typeface="Consolas" panose="020B0609020204030204" pitchFamily="49" charset="0"/>
              </a:rPr>
              <a:t>endl</a:t>
            </a:r>
            <a:r>
              <a:rPr lang="en-US"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36281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Bit-wise </a:t>
            </a:r>
            <a:r>
              <a:rPr lang="en-CA" cap="small" dirty="0" smtClean="0"/>
              <a:t>or</a:t>
            </a:r>
            <a:r>
              <a:rPr lang="en-CA" dirty="0" smtClean="0"/>
              <a:t> </a:t>
            </a:r>
            <a:r>
              <a:rPr lang="en-CA" dirty="0"/>
              <a:t>operator </a:t>
            </a:r>
          </a:p>
        </p:txBody>
      </p:sp>
      <p:sp>
        <p:nvSpPr>
          <p:cNvPr id="3" name="Content Placeholder 2"/>
          <p:cNvSpPr>
            <a:spLocks noGrp="1"/>
          </p:cNvSpPr>
          <p:nvPr>
            <p:ph idx="1"/>
          </p:nvPr>
        </p:nvSpPr>
        <p:spPr/>
        <p:txBody>
          <a:bodyPr/>
          <a:lstStyle/>
          <a:p>
            <a:r>
              <a:rPr lang="en-CA" dirty="0" smtClean="0"/>
              <a:t>The second is bit-wise </a:t>
            </a:r>
            <a:r>
              <a:rPr lang="en-CA" cap="small" dirty="0"/>
              <a:t>or</a:t>
            </a:r>
            <a:r>
              <a:rPr lang="en-CA" dirty="0" smtClean="0"/>
              <a:t> operator </a:t>
            </a:r>
            <a:r>
              <a:rPr lang="en-CA" dirty="0" smtClean="0">
                <a:latin typeface="Consolas" panose="020B0609020204030204" pitchFamily="49" charset="0"/>
                <a:cs typeface="Consolas" panose="020B0609020204030204" pitchFamily="49" charset="0"/>
              </a:rPr>
              <a:t>|</a:t>
            </a:r>
            <a:endParaRPr lang="en-CA" dirty="0" smtClean="0"/>
          </a:p>
          <a:p>
            <a:pPr lvl="1"/>
            <a:r>
              <a:rPr lang="en-CA" dirty="0" smtClean="0"/>
              <a:t>Given any two operands of the same type a logical </a:t>
            </a:r>
            <a:r>
              <a:rPr lang="en-CA" cap="small" dirty="0" smtClean="0"/>
              <a:t>or</a:t>
            </a:r>
            <a:r>
              <a:rPr lang="en-CA" dirty="0" smtClean="0"/>
              <a:t> to each corresponding pair of bits</a:t>
            </a:r>
          </a:p>
          <a:p>
            <a:pPr lvl="1"/>
            <a:r>
              <a:rPr lang="en-CA" dirty="0" smtClean="0"/>
              <a:t>The result is </a:t>
            </a:r>
            <a:r>
              <a:rPr lang="en-CA" dirty="0" smtClean="0">
                <a:latin typeface="Consolas" panose="020B0609020204030204" pitchFamily="49" charset="0"/>
                <a:cs typeface="Consolas" panose="020B0609020204030204" pitchFamily="49" charset="0"/>
              </a:rPr>
              <a:t>0</a:t>
            </a:r>
            <a:r>
              <a:rPr lang="en-CA" dirty="0" smtClean="0"/>
              <a:t> only if both bits are also </a:t>
            </a: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p>
            <a:pPr lvl="1"/>
            <a:endParaRPr lang="en-CA" dirty="0" smtClean="0"/>
          </a:p>
          <a:p>
            <a:pPr marL="457200" lvl="1" indent="0">
              <a:buNone/>
            </a:pPr>
            <a:r>
              <a:rPr lang="en-CA" dirty="0" smtClean="0">
                <a:latin typeface="Consolas" panose="020B0609020204030204" pitchFamily="49" charset="0"/>
                <a:cs typeface="Consolas" panose="020B0609020204030204" pitchFamily="49" charset="0"/>
              </a:rPr>
              <a:t>		  </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01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010</a:t>
            </a:r>
            <a:r>
              <a:rPr lang="en-CA" b="1" dirty="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1001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00</a:t>
            </a:r>
            <a:r>
              <a:rPr lang="en-CA" dirty="0" smtClean="0">
                <a:latin typeface="Consolas" panose="020B0609020204030204" pitchFamily="49" charset="0"/>
                <a:cs typeface="Consolas" panose="020B0609020204030204" pitchFamily="49" charset="0"/>
              </a:rPr>
              <a:t>1010</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0</a:t>
            </a:r>
          </a:p>
          <a:p>
            <a:pPr marL="457200" lvl="1" indent="0">
              <a:buNone/>
            </a:pPr>
            <a:r>
              <a:rPr lang="en-CA" dirty="0" smtClean="0">
                <a:latin typeface="Consolas" panose="020B0609020204030204" pitchFamily="49" charset="0"/>
                <a:cs typeface="Consolas" panose="020B0609020204030204" pitchFamily="49" charset="0"/>
              </a:rPr>
              <a:t>		| </a:t>
            </a:r>
            <a:r>
              <a:rPr lang="en-CA" b="1" u="sng" dirty="0" smtClean="0">
                <a:solidFill>
                  <a:srgbClr val="0070C0"/>
                </a:solidFill>
                <a:latin typeface="Consolas" panose="020B0609020204030204" pitchFamily="49" charset="0"/>
                <a:cs typeface="Consolas" panose="020B0609020204030204" pitchFamily="49" charset="0"/>
              </a:rPr>
              <a:t>0</a:t>
            </a:r>
            <a:r>
              <a:rPr lang="en-CA" u="sng" dirty="0" smtClean="0">
                <a:latin typeface="Consolas" panose="020B0609020204030204" pitchFamily="49" charset="0"/>
                <a:cs typeface="Consolas" panose="020B0609020204030204" pitchFamily="49" charset="0"/>
              </a:rPr>
              <a:t>10</a:t>
            </a:r>
            <a:r>
              <a:rPr lang="en-CA" b="1" u="sng" dirty="0" smtClean="0">
                <a:solidFill>
                  <a:srgbClr val="0070C0"/>
                </a:solidFill>
                <a:latin typeface="Consolas" panose="020B0609020204030204" pitchFamily="49" charset="0"/>
                <a:cs typeface="Consolas" panose="020B0609020204030204" pitchFamily="49" charset="0"/>
              </a:rPr>
              <a:t>0</a:t>
            </a:r>
            <a:r>
              <a:rPr lang="en-CA" u="sng" dirty="0" smtClean="0">
                <a:latin typeface="Consolas" panose="020B0609020204030204" pitchFamily="49" charset="0"/>
                <a:cs typeface="Consolas" panose="020B0609020204030204" pitchFamily="49" charset="0"/>
              </a:rPr>
              <a:t>101</a:t>
            </a:r>
            <a:r>
              <a:rPr lang="en-CA" b="1" u="sng" dirty="0">
                <a:solidFill>
                  <a:srgbClr val="0070C0"/>
                </a:solidFill>
                <a:latin typeface="Consolas" panose="020B0609020204030204" pitchFamily="49" charset="0"/>
                <a:cs typeface="Consolas" panose="020B0609020204030204" pitchFamily="49" charset="0"/>
              </a:rPr>
              <a:t>0</a:t>
            </a:r>
            <a:r>
              <a:rPr lang="en-CA" u="sng" dirty="0" smtClean="0">
                <a:latin typeface="Consolas" panose="020B0609020204030204" pitchFamily="49" charset="0"/>
                <a:cs typeface="Consolas" panose="020B0609020204030204" pitchFamily="49" charset="0"/>
              </a:rPr>
              <a:t>1</a:t>
            </a:r>
            <a:r>
              <a:rPr lang="en-CA" b="1" u="sng" dirty="0" smtClean="0">
                <a:solidFill>
                  <a:srgbClr val="0070C0"/>
                </a:solidFill>
                <a:latin typeface="Consolas" panose="020B0609020204030204" pitchFamily="49" charset="0"/>
                <a:cs typeface="Consolas" panose="020B0609020204030204" pitchFamily="49" charset="0"/>
              </a:rPr>
              <a:t>0</a:t>
            </a:r>
            <a:r>
              <a:rPr lang="en-CA" u="sng" dirty="0" smtClean="0">
                <a:latin typeface="Consolas" panose="020B0609020204030204" pitchFamily="49" charset="0"/>
                <a:cs typeface="Consolas" panose="020B0609020204030204" pitchFamily="49" charset="0"/>
              </a:rPr>
              <a:t>1</a:t>
            </a:r>
            <a:r>
              <a:rPr lang="en-CA" b="1" u="sng" dirty="0" smtClean="0">
                <a:solidFill>
                  <a:srgbClr val="0070C0"/>
                </a:solidFill>
                <a:latin typeface="Consolas" panose="020B0609020204030204" pitchFamily="49" charset="0"/>
                <a:cs typeface="Consolas" panose="020B0609020204030204" pitchFamily="49" charset="0"/>
              </a:rPr>
              <a:t>0</a:t>
            </a:r>
            <a:r>
              <a:rPr lang="en-CA" u="sng" dirty="0" smtClean="0">
                <a:latin typeface="Consolas" panose="020B0609020204030204" pitchFamily="49" charset="0"/>
                <a:cs typeface="Consolas" panose="020B0609020204030204" pitchFamily="49" charset="0"/>
              </a:rPr>
              <a:t>1111</a:t>
            </a:r>
            <a:r>
              <a:rPr lang="en-CA" b="1" u="sng" dirty="0" smtClean="0">
                <a:solidFill>
                  <a:srgbClr val="0070C0"/>
                </a:solidFill>
                <a:latin typeface="Consolas" panose="020B0609020204030204" pitchFamily="49" charset="0"/>
                <a:cs typeface="Consolas" panose="020B0609020204030204" pitchFamily="49" charset="0"/>
              </a:rPr>
              <a:t>0</a:t>
            </a:r>
            <a:r>
              <a:rPr lang="en-CA" u="sng" dirty="0" smtClean="0">
                <a:latin typeface="Consolas" panose="020B0609020204030204" pitchFamily="49" charset="0"/>
                <a:cs typeface="Consolas" panose="020B0609020204030204" pitchFamily="49" charset="0"/>
              </a:rPr>
              <a:t>1</a:t>
            </a:r>
            <a:r>
              <a:rPr lang="en-CA" b="1" u="sng" dirty="0" smtClean="0">
                <a:solidFill>
                  <a:srgbClr val="0070C0"/>
                </a:solidFill>
                <a:latin typeface="Consolas" panose="020B0609020204030204" pitchFamily="49" charset="0"/>
                <a:cs typeface="Consolas" panose="020B0609020204030204" pitchFamily="49" charset="0"/>
              </a:rPr>
              <a:t>00</a:t>
            </a:r>
            <a:r>
              <a:rPr lang="en-CA" u="sng" dirty="0" smtClean="0">
                <a:latin typeface="Consolas" panose="020B0609020204030204" pitchFamily="49" charset="0"/>
                <a:cs typeface="Consolas" panose="020B0609020204030204" pitchFamily="49" charset="0"/>
              </a:rPr>
              <a:t>1111</a:t>
            </a:r>
            <a:r>
              <a:rPr lang="en-CA" b="1" u="sng" dirty="0" smtClean="0">
                <a:solidFill>
                  <a:srgbClr val="0070C0"/>
                </a:solidFill>
                <a:latin typeface="Consolas" panose="020B0609020204030204" pitchFamily="49" charset="0"/>
                <a:cs typeface="Consolas" panose="020B0609020204030204" pitchFamily="49" charset="0"/>
              </a:rPr>
              <a:t>0</a:t>
            </a:r>
            <a:r>
              <a:rPr lang="en-CA" u="sng" dirty="0" smtClean="0">
                <a:latin typeface="Consolas" panose="020B0609020204030204" pitchFamily="49" charset="0"/>
                <a:cs typeface="Consolas" panose="020B0609020204030204" pitchFamily="49" charset="0"/>
              </a:rPr>
              <a:t>1</a:t>
            </a:r>
            <a:r>
              <a:rPr lang="en-CA" b="1" u="sng" dirty="0" smtClean="0">
                <a:solidFill>
                  <a:srgbClr val="0070C0"/>
                </a:solidFill>
                <a:latin typeface="Consolas" panose="020B0609020204030204" pitchFamily="49" charset="0"/>
                <a:cs typeface="Consolas" panose="020B0609020204030204" pitchFamily="49" charset="0"/>
              </a:rPr>
              <a:t>0</a:t>
            </a:r>
            <a:r>
              <a:rPr lang="en-CA" u="sng" dirty="0" smtClean="0">
                <a:latin typeface="Consolas" panose="020B0609020204030204" pitchFamily="49" charset="0"/>
                <a:cs typeface="Consolas" panose="020B0609020204030204" pitchFamily="49" charset="0"/>
              </a:rPr>
              <a:t>0</a:t>
            </a:r>
            <a:r>
              <a:rPr lang="en-CA" b="1" u="sng" dirty="0" smtClean="0">
                <a:solidFill>
                  <a:srgbClr val="0070C0"/>
                </a:solidFill>
                <a:latin typeface="Consolas" panose="020B0609020204030204" pitchFamily="49" charset="0"/>
                <a:cs typeface="Consolas" panose="020B0609020204030204" pitchFamily="49" charset="0"/>
              </a:rPr>
              <a:t>0</a:t>
            </a:r>
            <a:r>
              <a:rPr lang="en-CA" u="sng" dirty="0" smtClean="0">
                <a:latin typeface="Consolas" panose="020B0609020204030204" pitchFamily="49" charset="0"/>
                <a:cs typeface="Consolas" panose="020B0609020204030204" pitchFamily="49" charset="0"/>
              </a:rPr>
              <a:t>0</a:t>
            </a:r>
            <a:r>
              <a:rPr lang="en-CA" b="1" u="sng" dirty="0" smtClean="0">
                <a:solidFill>
                  <a:srgbClr val="0070C0"/>
                </a:solidFill>
                <a:latin typeface="Consolas" panose="020B0609020204030204" pitchFamily="49" charset="0"/>
                <a:cs typeface="Consolas" panose="020B0609020204030204" pitchFamily="49" charset="0"/>
              </a:rPr>
              <a:t>0</a:t>
            </a:r>
            <a:r>
              <a:rPr lang="en-CA" u="sng" dirty="0" smtClean="0">
                <a:latin typeface="Consolas" panose="020B0609020204030204" pitchFamily="49" charset="0"/>
                <a:cs typeface="Consolas" panose="020B0609020204030204" pitchFamily="49" charset="0"/>
              </a:rPr>
              <a:t>1</a:t>
            </a:r>
            <a:endParaRPr lang="en-CA" u="sng"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111</a:t>
            </a:r>
            <a:r>
              <a:rPr lang="en-CA" b="1" dirty="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1111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00</a:t>
            </a:r>
            <a:r>
              <a:rPr lang="en-CA" dirty="0" smtClean="0">
                <a:latin typeface="Consolas" panose="020B0609020204030204" pitchFamily="49" charset="0"/>
                <a:cs typeface="Consolas" panose="020B0609020204030204" pitchFamily="49" charset="0"/>
              </a:rPr>
              <a:t>1111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r>
              <a:rPr lang="en-CA" b="1" dirty="0" smtClean="0">
                <a:solidFill>
                  <a:srgbClr val="0070C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p>
            <a:pPr marL="457200" lvl="1" indent="0">
              <a:buNone/>
            </a:pPr>
            <a:endParaRPr lang="en-US" dirty="0" smtClean="0">
              <a:latin typeface="Consolas" panose="020B0609020204030204" pitchFamily="49" charset="0"/>
              <a:cs typeface="Consolas" panose="020B0609020204030204" pitchFamily="49" charset="0"/>
            </a:endParaRPr>
          </a:p>
          <a:p>
            <a:pPr marL="457200" lvl="1" indent="0">
              <a:buNone/>
            </a:pPr>
            <a:endParaRPr lang="en-US" dirty="0" smtClean="0">
              <a:latin typeface="Consolas" panose="020B0609020204030204" pitchFamily="49" charset="0"/>
              <a:cs typeface="Consolas" panose="020B0609020204030204" pitchFamily="49" charset="0"/>
            </a:endParaRPr>
          </a:p>
          <a:p>
            <a:pPr marL="457200" lvl="1" indent="0">
              <a:buNone/>
            </a:pPr>
            <a:endParaRPr lang="en-US" dirty="0">
              <a:latin typeface="Consolas" panose="020B0609020204030204" pitchFamily="49" charset="0"/>
              <a:cs typeface="Consolas" panose="020B0609020204030204" pitchFamily="49" charset="0"/>
            </a:endParaRPr>
          </a:p>
          <a:p>
            <a:pPr marL="457200" lvl="1" indent="0">
              <a:buNone/>
            </a:pPr>
            <a:endParaRPr lang="en-US" dirty="0" smtClean="0">
              <a:latin typeface="Consolas" panose="020B0609020204030204" pitchFamily="49" charset="0"/>
              <a:cs typeface="Consolas" panose="020B0609020204030204" pitchFamily="49" charset="0"/>
            </a:endParaRPr>
          </a:p>
          <a:p>
            <a:pPr marL="1314450" lvl="3" indent="0">
              <a:buNone/>
            </a:pPr>
            <a:r>
              <a:rPr lang="en-US" sz="1800" dirty="0">
                <a:latin typeface="Consolas" panose="020B0609020204030204" pitchFamily="49" charset="0"/>
                <a:cs typeface="Consolas" panose="020B0609020204030204" pitchFamily="49" charset="0"/>
              </a:rPr>
              <a:t>int m{615074388};</a:t>
            </a:r>
          </a:p>
          <a:p>
            <a:pPr marL="1314450" lvl="3" indent="0">
              <a:buNone/>
            </a:pPr>
            <a:r>
              <a:rPr lang="en-US" sz="1800" dirty="0">
                <a:latin typeface="Consolas" panose="020B0609020204030204" pitchFamily="49" charset="0"/>
                <a:cs typeface="Consolas" panose="020B0609020204030204" pitchFamily="49" charset="0"/>
              </a:rPr>
              <a:t>int n{1253003073};</a:t>
            </a:r>
          </a:p>
          <a:p>
            <a:pPr marL="1314450" lvl="3" indent="0">
              <a:buNone/>
            </a:pPr>
            <a:r>
              <a:rPr lang="en-US" sz="1800" dirty="0">
                <a:latin typeface="Consolas" panose="020B0609020204030204" pitchFamily="49" charset="0"/>
                <a:cs typeface="Consolas" panose="020B0609020204030204" pitchFamily="49" charset="0"/>
              </a:rPr>
              <a:t>std::</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(m </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n) &lt;&lt; std::</a:t>
            </a:r>
            <a:r>
              <a:rPr lang="en-US" sz="1800" dirty="0" err="1">
                <a:latin typeface="Consolas" panose="020B0609020204030204" pitchFamily="49" charset="0"/>
                <a:cs typeface="Consolas" panose="020B0609020204030204" pitchFamily="49" charset="0"/>
              </a:rPr>
              <a:t>endl</a:t>
            </a:r>
            <a:r>
              <a:rPr lang="en-US" sz="1800" dirty="0" smtClean="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80527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Bit-wise </a:t>
            </a:r>
            <a:r>
              <a:rPr lang="en-CA" cap="small" dirty="0" smtClean="0"/>
              <a:t>exclusive-or</a:t>
            </a:r>
            <a:r>
              <a:rPr lang="en-CA" dirty="0" smtClean="0"/>
              <a:t> </a:t>
            </a:r>
            <a:r>
              <a:rPr lang="en-CA" dirty="0"/>
              <a:t>operator </a:t>
            </a:r>
          </a:p>
        </p:txBody>
      </p:sp>
      <p:sp>
        <p:nvSpPr>
          <p:cNvPr id="3" name="Content Placeholder 2"/>
          <p:cNvSpPr>
            <a:spLocks noGrp="1"/>
          </p:cNvSpPr>
          <p:nvPr>
            <p:ph idx="1"/>
          </p:nvPr>
        </p:nvSpPr>
        <p:spPr/>
        <p:txBody>
          <a:bodyPr/>
          <a:lstStyle/>
          <a:p>
            <a:r>
              <a:rPr lang="en-CA" dirty="0" smtClean="0"/>
              <a:t>The third is bit-wise </a:t>
            </a:r>
            <a:r>
              <a:rPr lang="en-CA" cap="small" dirty="0" smtClean="0"/>
              <a:t>xor</a:t>
            </a:r>
            <a:r>
              <a:rPr lang="en-CA" dirty="0" smtClean="0"/>
              <a:t> operator</a:t>
            </a:r>
          </a:p>
          <a:p>
            <a:pPr lvl="1"/>
            <a:r>
              <a:rPr lang="en-CA" dirty="0" smtClean="0"/>
              <a:t>This has no equivalent binary logical operator</a:t>
            </a:r>
          </a:p>
          <a:p>
            <a:pPr lvl="1"/>
            <a:r>
              <a:rPr lang="en-CA" dirty="0" smtClean="0"/>
              <a:t>For this result to be </a:t>
            </a:r>
            <a:r>
              <a:rPr lang="en-CA" dirty="0" smtClean="0">
                <a:latin typeface="Consolas" panose="020B0609020204030204" pitchFamily="49" charset="0"/>
                <a:cs typeface="Consolas" panose="020B0609020204030204" pitchFamily="49" charset="0"/>
              </a:rPr>
              <a:t>true</a:t>
            </a:r>
            <a:r>
              <a:rPr lang="en-CA" dirty="0" smtClean="0"/>
              <a:t>, one but not both operands must be </a:t>
            </a:r>
            <a:r>
              <a:rPr lang="en-CA" dirty="0" smtClean="0">
                <a:latin typeface="Consolas" panose="020B0609020204030204" pitchFamily="49" charset="0"/>
                <a:cs typeface="Consolas" panose="020B0609020204030204" pitchFamily="49" charset="0"/>
              </a:rPr>
              <a:t>true</a:t>
            </a:r>
          </a:p>
          <a:p>
            <a:pPr lvl="1"/>
            <a:endParaRPr lang="en-CA" dirty="0" smtClean="0"/>
          </a:p>
        </p:txBody>
      </p:sp>
      <p:graphicFrame>
        <p:nvGraphicFramePr>
          <p:cNvPr id="4" name="Table 3"/>
          <p:cNvGraphicFramePr>
            <a:graphicFrameLocks noGrp="1"/>
          </p:cNvGraphicFramePr>
          <p:nvPr>
            <p:extLst>
              <p:ext uri="{D42A27DB-BD31-4B8C-83A1-F6EECF244321}">
                <p14:modId xmlns:p14="http://schemas.microsoft.com/office/powerpoint/2010/main" val="2216936152"/>
              </p:ext>
            </p:extLst>
          </p:nvPr>
        </p:nvGraphicFramePr>
        <p:xfrm>
          <a:off x="1284312" y="3086968"/>
          <a:ext cx="6096000" cy="185420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2</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 </a:t>
                      </a:r>
                      <a:r>
                        <a:rPr lang="en-CA" cap="small" baseline="0" dirty="0" smtClean="0">
                          <a:latin typeface="Consolas" panose="020B0609020204030204" pitchFamily="49" charset="0"/>
                          <a:cs typeface="Consolas" panose="020B0609020204030204" pitchFamily="49" charset="0"/>
                        </a:rPr>
                        <a:t>and</a:t>
                      </a:r>
                      <a:r>
                        <a:rPr lang="en-CA" dirty="0" smtClean="0">
                          <a:latin typeface="Consolas" panose="020B0609020204030204" pitchFamily="49" charset="0"/>
                          <a:cs typeface="Consolas" panose="020B0609020204030204" pitchFamily="49" charset="0"/>
                        </a:rPr>
                        <a:t> b</a:t>
                      </a:r>
                      <a:r>
                        <a:rPr lang="en-CA" baseline="-25000" dirty="0" smtClean="0">
                          <a:latin typeface="Consolas" panose="020B0609020204030204" pitchFamily="49" charset="0"/>
                          <a:cs typeface="Consolas" panose="020B0609020204030204" pitchFamily="49" charset="0"/>
                        </a:rPr>
                        <a:t>2</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 </a:t>
                      </a:r>
                      <a:r>
                        <a:rPr lang="en-CA" cap="small" baseline="0" dirty="0" smtClean="0">
                          <a:latin typeface="Consolas" panose="020B0609020204030204" pitchFamily="49" charset="0"/>
                          <a:cs typeface="Consolas" panose="020B0609020204030204" pitchFamily="49" charset="0"/>
                        </a:rPr>
                        <a:t>or</a:t>
                      </a:r>
                      <a:r>
                        <a:rPr lang="en-CA" dirty="0" smtClean="0">
                          <a:latin typeface="Consolas" panose="020B0609020204030204" pitchFamily="49" charset="0"/>
                          <a:cs typeface="Consolas" panose="020B0609020204030204" pitchFamily="49" charset="0"/>
                        </a:rPr>
                        <a:t> b</a:t>
                      </a:r>
                      <a:r>
                        <a:rPr lang="en-CA" baseline="-25000" dirty="0" smtClean="0">
                          <a:latin typeface="Consolas" panose="020B0609020204030204" pitchFamily="49" charset="0"/>
                          <a:cs typeface="Consolas" panose="020B0609020204030204" pitchFamily="49" charset="0"/>
                        </a:rPr>
                        <a:t>2</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b</a:t>
                      </a:r>
                      <a:r>
                        <a:rPr lang="en-CA" baseline="-25000" dirty="0" smtClean="0">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 </a:t>
                      </a:r>
                      <a:r>
                        <a:rPr lang="en-CA" cap="small" baseline="0" dirty="0" smtClean="0">
                          <a:latin typeface="Consolas" panose="020B0609020204030204" pitchFamily="49" charset="0"/>
                          <a:cs typeface="Consolas" panose="020B0609020204030204" pitchFamily="49" charset="0"/>
                        </a:rPr>
                        <a:t>xor</a:t>
                      </a:r>
                      <a:r>
                        <a:rPr lang="en-CA" dirty="0" smtClean="0">
                          <a:latin typeface="Consolas" panose="020B0609020204030204" pitchFamily="49" charset="0"/>
                          <a:cs typeface="Consolas" panose="020B0609020204030204" pitchFamily="49" charset="0"/>
                        </a:rPr>
                        <a:t> b</a:t>
                      </a:r>
                      <a:r>
                        <a:rPr lang="en-CA" baseline="-25000" dirty="0" smtClean="0">
                          <a:latin typeface="Consolas" panose="020B0609020204030204" pitchFamily="49" charset="0"/>
                          <a:cs typeface="Consolas" panose="020B0609020204030204" pitchFamily="49" charset="0"/>
                        </a:rPr>
                        <a:t>2</a:t>
                      </a:r>
                      <a:endParaRPr lang="en-CA" dirty="0" smtClean="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0</a:t>
                      </a:r>
                      <a:endParaRPr lang="en-CA" dirty="0">
                        <a:latin typeface="Consolas" panose="020B0609020204030204" pitchFamily="49" charset="0"/>
                        <a:cs typeface="Consolas" panose="020B0609020204030204" pitchFamily="49"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4932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Bit-wise </a:t>
            </a:r>
            <a:r>
              <a:rPr lang="en-CA" cap="small" dirty="0" smtClean="0"/>
              <a:t>xor</a:t>
            </a:r>
            <a:r>
              <a:rPr lang="en-CA" dirty="0" smtClean="0"/>
              <a:t> </a:t>
            </a:r>
            <a:r>
              <a:rPr lang="en-CA" dirty="0"/>
              <a:t>operator </a:t>
            </a:r>
          </a:p>
        </p:txBody>
      </p:sp>
      <p:sp>
        <p:nvSpPr>
          <p:cNvPr id="3" name="Content Placeholder 2"/>
          <p:cNvSpPr>
            <a:spLocks noGrp="1"/>
          </p:cNvSpPr>
          <p:nvPr>
            <p:ph idx="1"/>
          </p:nvPr>
        </p:nvSpPr>
        <p:spPr/>
        <p:txBody>
          <a:bodyPr/>
          <a:lstStyle/>
          <a:p>
            <a:r>
              <a:rPr lang="en-CA" dirty="0" smtClean="0"/>
              <a:t>The third is bit-wise </a:t>
            </a:r>
            <a:r>
              <a:rPr lang="en-CA" cap="small" dirty="0" smtClean="0"/>
              <a:t>xor</a:t>
            </a:r>
            <a:r>
              <a:rPr lang="en-CA" dirty="0" smtClean="0"/>
              <a:t> operator </a:t>
            </a:r>
            <a:r>
              <a:rPr lang="en-CA" dirty="0" smtClean="0">
                <a:latin typeface="Consolas" panose="020B0609020204030204" pitchFamily="49" charset="0"/>
                <a:cs typeface="Consolas" panose="020B0609020204030204" pitchFamily="49" charset="0"/>
              </a:rPr>
              <a:t>^</a:t>
            </a:r>
          </a:p>
          <a:p>
            <a:pPr lvl="1"/>
            <a:r>
              <a:rPr lang="en-CA" dirty="0" smtClean="0"/>
              <a:t>This has no equivalent binary logical operator</a:t>
            </a:r>
          </a:p>
          <a:p>
            <a:pPr lvl="1"/>
            <a:r>
              <a:rPr lang="en-CA" dirty="0" smtClean="0"/>
              <a:t>If both bits have the same value, the result is </a:t>
            </a:r>
            <a:r>
              <a:rPr lang="en-CA" dirty="0" smtClean="0">
                <a:latin typeface="Consolas" panose="020B0609020204030204" pitchFamily="49" charset="0"/>
                <a:cs typeface="Consolas" panose="020B0609020204030204" pitchFamily="49" charset="0"/>
              </a:rPr>
              <a:t>0</a:t>
            </a:r>
            <a:r>
              <a:rPr lang="en-CA" dirty="0" smtClean="0"/>
              <a:t>, otherwise it is </a:t>
            </a:r>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p>
            <a:pPr lvl="1"/>
            <a:endParaRPr lang="en-CA" dirty="0" smtClean="0"/>
          </a:p>
          <a:p>
            <a:pPr marL="457200" lvl="1" indent="0">
              <a:buNone/>
            </a:pPr>
            <a:r>
              <a:rPr lang="en-CA" dirty="0" smtClean="0">
                <a:latin typeface="Consolas" panose="020B0609020204030204" pitchFamily="49" charset="0"/>
                <a:cs typeface="Consolas" panose="020B0609020204030204" pitchFamily="49" charset="0"/>
              </a:rPr>
              <a:t>		  00100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001010100101001010010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a:t>
            </a:r>
          </a:p>
          <a:p>
            <a:pPr marL="457200" lvl="1" indent="0">
              <a:buNone/>
            </a:pPr>
            <a:r>
              <a:rPr lang="en-CA" dirty="0" smtClean="0">
                <a:latin typeface="Consolas" panose="020B0609020204030204" pitchFamily="49" charset="0"/>
                <a:cs typeface="Consolas" panose="020B0609020204030204" pitchFamily="49" charset="0"/>
              </a:rPr>
              <a:t>		^ </a:t>
            </a:r>
            <a:r>
              <a:rPr lang="en-CA" u="sng" dirty="0" smtClean="0">
                <a:latin typeface="Consolas" panose="020B0609020204030204" pitchFamily="49" charset="0"/>
                <a:cs typeface="Consolas" panose="020B0609020204030204" pitchFamily="49" charset="0"/>
              </a:rPr>
              <a:t>0</a:t>
            </a:r>
            <a:r>
              <a:rPr lang="en-CA" b="1" u="sng" dirty="0" smtClean="0">
                <a:solidFill>
                  <a:srgbClr val="7030A0"/>
                </a:solidFill>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00</a:t>
            </a:r>
            <a:r>
              <a:rPr lang="en-CA" b="1" u="sng" dirty="0" smtClean="0">
                <a:solidFill>
                  <a:srgbClr val="7030A0"/>
                </a:solidFill>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0</a:t>
            </a:r>
            <a:r>
              <a:rPr lang="en-CA" b="1" u="sng" dirty="0" smtClean="0">
                <a:solidFill>
                  <a:srgbClr val="7030A0"/>
                </a:solidFill>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010101</a:t>
            </a:r>
            <a:r>
              <a:rPr lang="en-CA" b="1" u="sng" dirty="0" smtClean="0">
                <a:solidFill>
                  <a:srgbClr val="7030A0"/>
                </a:solidFill>
                <a:latin typeface="Consolas" panose="020B0609020204030204" pitchFamily="49" charset="0"/>
                <a:cs typeface="Consolas" panose="020B0609020204030204" pitchFamily="49" charset="0"/>
              </a:rPr>
              <a:t>11</a:t>
            </a:r>
            <a:r>
              <a:rPr lang="en-CA" u="sng" dirty="0" smtClean="0">
                <a:latin typeface="Consolas" panose="020B0609020204030204" pitchFamily="49" charset="0"/>
                <a:cs typeface="Consolas" panose="020B0609020204030204" pitchFamily="49" charset="0"/>
              </a:rPr>
              <a:t>101001</a:t>
            </a:r>
            <a:r>
              <a:rPr lang="en-CA" b="1" u="sng" dirty="0" smtClean="0">
                <a:solidFill>
                  <a:srgbClr val="7030A0"/>
                </a:solidFill>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1</a:t>
            </a:r>
            <a:r>
              <a:rPr lang="en-CA" b="1" u="sng" dirty="0">
                <a:solidFill>
                  <a:srgbClr val="7030A0"/>
                </a:solidFill>
                <a:latin typeface="Consolas" panose="020B0609020204030204" pitchFamily="49" charset="0"/>
                <a:cs typeface="Consolas" panose="020B0609020204030204" pitchFamily="49" charset="0"/>
              </a:rPr>
              <a:t>1</a:t>
            </a:r>
            <a:r>
              <a:rPr lang="en-CA" u="sng" dirty="0" smtClean="0">
                <a:latin typeface="Consolas" panose="020B0609020204030204" pitchFamily="49" charset="0"/>
                <a:cs typeface="Consolas" panose="020B0609020204030204" pitchFamily="49" charset="0"/>
              </a:rPr>
              <a:t>0100000</a:t>
            </a:r>
            <a:r>
              <a:rPr lang="en-CA" b="1" u="sng" dirty="0" smtClean="0">
                <a:solidFill>
                  <a:srgbClr val="7030A0"/>
                </a:solidFill>
                <a:latin typeface="Consolas" panose="020B0609020204030204" pitchFamily="49" charset="0"/>
                <a:cs typeface="Consolas" panose="020B0609020204030204" pitchFamily="49" charset="0"/>
              </a:rPr>
              <a:t>1</a:t>
            </a:r>
            <a:endParaRPr lang="en-CA" u="sng" dirty="0">
              <a:latin typeface="Consolas" panose="020B0609020204030204" pitchFamily="49" charset="0"/>
              <a:cs typeface="Consolas" panose="020B0609020204030204" pitchFamily="49" charset="0"/>
            </a:endParaRPr>
          </a:p>
          <a:p>
            <a:pPr marL="457200" lvl="1"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10</a:t>
            </a:r>
            <a:r>
              <a:rPr lang="en-CA" b="1" dirty="0" smtClean="0">
                <a:solidFill>
                  <a:srgbClr val="7030A0"/>
                </a:solidFill>
                <a:latin typeface="Consolas" panose="020B0609020204030204" pitchFamily="49" charset="0"/>
                <a:cs typeface="Consolas" panose="020B0609020204030204" pitchFamily="49" charset="0"/>
              </a:rPr>
              <a:t>111</a:t>
            </a:r>
            <a:r>
              <a:rPr lang="en-CA" dirty="0" smtClean="0">
                <a:latin typeface="Consolas" panose="020B0609020204030204" pitchFamily="49" charset="0"/>
                <a:cs typeface="Consolas" panose="020B0609020204030204" pitchFamily="49" charset="0"/>
              </a:rPr>
              <a:t>000000</a:t>
            </a:r>
            <a:r>
              <a:rPr lang="en-CA" b="1" dirty="0" smtClean="0">
                <a:solidFill>
                  <a:srgbClr val="7030A0"/>
                </a:solidFill>
                <a:latin typeface="Consolas" panose="020B0609020204030204" pitchFamily="49" charset="0"/>
                <a:cs typeface="Consolas" panose="020B0609020204030204" pitchFamily="49" charset="0"/>
              </a:rPr>
              <a:t>11</a:t>
            </a:r>
            <a:r>
              <a:rPr lang="en-CA" dirty="0" smtClean="0">
                <a:latin typeface="Consolas" panose="020B0609020204030204" pitchFamily="49" charset="0"/>
                <a:cs typeface="Consolas" panose="020B0609020204030204" pitchFamily="49" charset="0"/>
              </a:rPr>
              <a:t>000000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000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7030A0"/>
                </a:solidFill>
                <a:latin typeface="Consolas" panose="020B0609020204030204" pitchFamily="49" charset="0"/>
                <a:cs typeface="Consolas" panose="020B0609020204030204" pitchFamily="49" charset="0"/>
              </a:rPr>
              <a:t>1</a:t>
            </a:r>
            <a:r>
              <a:rPr lang="en-CA" dirty="0" smtClean="0">
                <a:latin typeface="Consolas" panose="020B0609020204030204" pitchFamily="49" charset="0"/>
                <a:cs typeface="Consolas" panose="020B0609020204030204" pitchFamily="49" charset="0"/>
              </a:rPr>
              <a:t>0</a:t>
            </a:r>
            <a:r>
              <a:rPr lang="en-CA" b="1" dirty="0" smtClean="0">
                <a:solidFill>
                  <a:srgbClr val="7030A0"/>
                </a:solidFill>
                <a:latin typeface="Consolas" panose="020B0609020204030204" pitchFamily="49" charset="0"/>
                <a:cs typeface="Consolas" panose="020B0609020204030204" pitchFamily="49" charset="0"/>
              </a:rPr>
              <a:t>1</a:t>
            </a:r>
          </a:p>
          <a:p>
            <a:pPr marL="457200" lvl="1" indent="0">
              <a:buNone/>
            </a:pPr>
            <a:endParaRPr lang="en-US" dirty="0">
              <a:latin typeface="Consolas" panose="020B0609020204030204" pitchFamily="49" charset="0"/>
              <a:cs typeface="Consolas" panose="020B0609020204030204" pitchFamily="49" charset="0"/>
            </a:endParaRPr>
          </a:p>
          <a:p>
            <a:pPr marL="457200" lvl="1" indent="0">
              <a:buNone/>
            </a:pPr>
            <a:endParaRPr lang="en-US" dirty="0" smtClean="0">
              <a:latin typeface="Consolas" panose="020B0609020204030204" pitchFamily="49" charset="0"/>
              <a:cs typeface="Consolas" panose="020B0609020204030204" pitchFamily="49" charset="0"/>
            </a:endParaRPr>
          </a:p>
          <a:p>
            <a:pPr marL="457200" lvl="1" indent="0">
              <a:buNone/>
            </a:pPr>
            <a:endParaRPr lang="en-US" dirty="0">
              <a:latin typeface="Consolas" panose="020B0609020204030204" pitchFamily="49" charset="0"/>
              <a:cs typeface="Consolas" panose="020B0609020204030204" pitchFamily="49" charset="0"/>
            </a:endParaRPr>
          </a:p>
          <a:p>
            <a:pPr marL="457200" lvl="1" indent="0">
              <a:buNone/>
            </a:pPr>
            <a:endParaRPr lang="en-US" dirty="0" smtClean="0">
              <a:latin typeface="Consolas" panose="020B0609020204030204" pitchFamily="49" charset="0"/>
              <a:cs typeface="Consolas" panose="020B0609020204030204" pitchFamily="49" charset="0"/>
            </a:endParaRPr>
          </a:p>
          <a:p>
            <a:pPr marL="457200" lvl="1" indent="0">
              <a:buNone/>
            </a:pPr>
            <a:endParaRPr lang="en-US" dirty="0">
              <a:latin typeface="Consolas" panose="020B0609020204030204" pitchFamily="49" charset="0"/>
              <a:cs typeface="Consolas" panose="020B0609020204030204" pitchFamily="49" charset="0"/>
            </a:endParaRPr>
          </a:p>
          <a:p>
            <a:pPr marL="1314450" lvl="3" indent="0">
              <a:buNone/>
            </a:pPr>
            <a:r>
              <a:rPr lang="en-US" sz="1800" dirty="0">
                <a:latin typeface="Consolas" panose="020B0609020204030204" pitchFamily="49" charset="0"/>
                <a:cs typeface="Consolas" panose="020B0609020204030204" pitchFamily="49" charset="0"/>
              </a:rPr>
              <a:t>int m{615074388};</a:t>
            </a:r>
          </a:p>
          <a:p>
            <a:pPr marL="1314450" lvl="3" indent="0">
              <a:buNone/>
            </a:pPr>
            <a:r>
              <a:rPr lang="en-US" sz="1800" dirty="0">
                <a:latin typeface="Consolas" panose="020B0609020204030204" pitchFamily="49" charset="0"/>
                <a:cs typeface="Consolas" panose="020B0609020204030204" pitchFamily="49" charset="0"/>
              </a:rPr>
              <a:t>int n{1253003073};</a:t>
            </a:r>
          </a:p>
          <a:p>
            <a:pPr marL="1314450" lvl="3" indent="0">
              <a:buNone/>
            </a:pPr>
            <a:r>
              <a:rPr lang="en-US" sz="1800" dirty="0">
                <a:latin typeface="Consolas" panose="020B0609020204030204" pitchFamily="49" charset="0"/>
                <a:cs typeface="Consolas" panose="020B0609020204030204" pitchFamily="49" charset="0"/>
              </a:rPr>
              <a:t>std::</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(m </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n) &lt;&lt; std::</a:t>
            </a:r>
            <a:r>
              <a:rPr lang="en-US" sz="1800" dirty="0" err="1">
                <a:latin typeface="Consolas" panose="020B0609020204030204" pitchFamily="49" charset="0"/>
                <a:cs typeface="Consolas" panose="020B0609020204030204" pitchFamily="49" charset="0"/>
              </a:rPr>
              <a:t>endl</a:t>
            </a:r>
            <a:r>
              <a:rPr lang="en-US" sz="1800" dirty="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endParaRPr lang="en-CA" dirty="0">
              <a:latin typeface="Consolas" panose="020B0609020204030204" pitchFamily="49" charset="0"/>
              <a:cs typeface="Consolas" panose="020B0609020204030204" pitchFamily="49" charset="0"/>
            </a:endParaRPr>
          </a:p>
          <a:p>
            <a:pPr marL="457200" lvl="1"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95287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Automatic bit-wise assignment</a:t>
            </a:r>
            <a:endParaRPr lang="en-CA" dirty="0"/>
          </a:p>
        </p:txBody>
      </p:sp>
      <p:sp>
        <p:nvSpPr>
          <p:cNvPr id="3" name="Content Placeholder 2"/>
          <p:cNvSpPr>
            <a:spLocks noGrp="1"/>
          </p:cNvSpPr>
          <p:nvPr>
            <p:ph idx="1"/>
          </p:nvPr>
        </p:nvSpPr>
        <p:spPr/>
        <p:txBody>
          <a:bodyPr/>
          <a:lstStyle/>
          <a:p>
            <a:r>
              <a:rPr lang="en-CA" dirty="0" smtClean="0"/>
              <a:t>For </a:t>
            </a:r>
            <a:r>
              <a:rPr lang="en-CA" dirty="0" smtClean="0"/>
              <a:t>each binary </a:t>
            </a:r>
            <a:r>
              <a:rPr lang="en-CA" dirty="0" smtClean="0"/>
              <a:t>bit-wise operator, there is an automatic assignment operator:</a:t>
            </a:r>
          </a:p>
          <a:p>
            <a:endParaRPr lang="en-CA" dirty="0">
              <a:latin typeface="Consolas" panose="020B0609020204030204" pitchFamily="49" charset="0"/>
              <a:cs typeface="Consolas" panose="020B0609020204030204" pitchFamily="49" charset="0"/>
            </a:endParaRPr>
          </a:p>
          <a:p>
            <a:endParaRPr lang="en-CA" dirty="0" smtClean="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a:p>
            <a:endParaRPr lang="en-CA" dirty="0" smtClean="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a:p>
            <a:endParaRPr lang="en-CA" dirty="0" smtClean="0">
              <a:latin typeface="Consolas" panose="020B0609020204030204" pitchFamily="49" charset="0"/>
              <a:cs typeface="Consolas" panose="020B0609020204030204" pitchFamily="49" charset="0"/>
            </a:endParaRPr>
          </a:p>
          <a:p>
            <a:endParaRPr lang="en-CA" dirty="0">
              <a:latin typeface="Consolas" panose="020B0609020204030204" pitchFamily="49" charset="0"/>
              <a:cs typeface="Consolas" panose="020B0609020204030204" pitchFamily="49" charset="0"/>
            </a:endParaRPr>
          </a:p>
          <a:p>
            <a:pPr marL="0" indent="0">
              <a:buNone/>
            </a:pPr>
            <a:r>
              <a:rPr lang="en-CA" i="1" dirty="0" err="1" smtClean="0"/>
              <a:t>n</a:t>
            </a:r>
            <a:r>
              <a:rPr lang="en-CA" dirty="0" err="1" smtClean="0"/>
              <a:t>.</a:t>
            </a:r>
            <a:r>
              <a:rPr lang="en-CA" i="1" dirty="0" err="1" smtClean="0"/>
              <a:t>b</a:t>
            </a:r>
            <a:r>
              <a:rPr lang="en-CA" dirty="0" err="1" smtClean="0"/>
              <a:t>.</a:t>
            </a:r>
            <a:r>
              <a:rPr lang="en-CA" dirty="0" smtClean="0"/>
              <a:t>, there are no Boolean automatic assignment operators</a:t>
            </a:r>
          </a:p>
          <a:p>
            <a:pPr lvl="1"/>
            <a:r>
              <a:rPr lang="en-CA" dirty="0" smtClean="0"/>
              <a:t>The operators </a:t>
            </a:r>
            <a:r>
              <a:rPr lang="en-CA" dirty="0" smtClean="0">
                <a:latin typeface="Consolas" panose="020B0609020204030204" pitchFamily="49" charset="0"/>
                <a:cs typeface="Consolas" panose="020B0609020204030204" pitchFamily="49" charset="0"/>
              </a:rPr>
              <a:t>&amp;&amp;=</a:t>
            </a:r>
            <a:r>
              <a:rPr lang="en-CA" dirty="0" smtClean="0"/>
              <a:t> and </a:t>
            </a:r>
            <a:r>
              <a:rPr lang="en-CA" dirty="0" smtClean="0">
                <a:latin typeface="Consolas" panose="020B0609020204030204" pitchFamily="49" charset="0"/>
                <a:cs typeface="Consolas" panose="020B0609020204030204" pitchFamily="49" charset="0"/>
              </a:rPr>
              <a:t>||=</a:t>
            </a:r>
            <a:r>
              <a:rPr lang="en-CA" dirty="0" smtClean="0"/>
              <a:t> </a:t>
            </a:r>
            <a:r>
              <a:rPr lang="en-CA" u="sng" dirty="0" smtClean="0"/>
              <a:t>do not exist</a:t>
            </a:r>
            <a:r>
              <a:rPr lang="en-CA" dirty="0" smtClean="0"/>
              <a:t> in C++</a:t>
            </a:r>
            <a:endParaRPr lang="en-CA" dirty="0">
              <a:latin typeface="Consolas" panose="020B0609020204030204" pitchFamily="49" charset="0"/>
              <a:cs typeface="Consolas" panose="020B0609020204030204" pitchFamily="49" charset="0"/>
            </a:endParaRPr>
          </a:p>
          <a:p>
            <a:endParaRPr lang="en-CA" dirty="0" smtClean="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55223679"/>
              </p:ext>
            </p:extLst>
          </p:nvPr>
        </p:nvGraphicFramePr>
        <p:xfrm>
          <a:off x="1763688" y="2420888"/>
          <a:ext cx="6264696" cy="1752600"/>
        </p:xfrm>
        <a:graphic>
          <a:graphicData uri="http://schemas.openxmlformats.org/drawingml/2006/table">
            <a:tbl>
              <a:tblPr>
                <a:tableStyleId>{2D5ABB26-0587-4C30-8999-92F81FD0307C}</a:tableStyleId>
              </a:tblPr>
              <a:tblGrid>
                <a:gridCol w="208823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370840">
                <a:tc>
                  <a:txBody>
                    <a:bodyPr/>
                    <a:lstStyle/>
                    <a:p>
                      <a:pPr algn="ctr"/>
                      <a:r>
                        <a:rPr lang="en-CA" b="1" i="0" dirty="0" smtClean="0">
                          <a:latin typeface="Georgia" panose="02040502050405020303" pitchFamily="18" charset="0"/>
                        </a:rPr>
                        <a:t> Assignment</a:t>
                      </a:r>
                      <a:endParaRPr lang="en-CA" b="1" i="0"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i="0" dirty="0" smtClean="0">
                          <a:latin typeface="Georgia" panose="02040502050405020303" pitchFamily="18" charset="0"/>
                        </a:rPr>
                        <a:t>Automatic assignment</a:t>
                      </a:r>
                      <a:endParaRPr lang="en-CA" b="1" i="0"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i="0" dirty="0" smtClean="0">
                          <a:latin typeface="Georgia" panose="02040502050405020303" pitchFamily="18" charset="0"/>
                        </a:rPr>
                        <a:t>Name</a:t>
                      </a:r>
                      <a:endParaRPr lang="en-CA" b="1" i="0" dirty="0">
                        <a:latin typeface="Georgia" panose="02040502050405020303"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lang="en-CA" dirty="0" smtClean="0">
                          <a:latin typeface="Consolas" panose="020B0609020204030204" pitchFamily="49" charset="0"/>
                          <a:cs typeface="Consolas" panose="020B0609020204030204" pitchFamily="49" charset="0"/>
                        </a:rPr>
                        <a:t>  a = a &amp; 32</a:t>
                      </a:r>
                      <a:endParaRPr lang="en-CA" dirty="0">
                        <a:latin typeface="Consolas" panose="020B0609020204030204" pitchFamily="49" charset="0"/>
                        <a:cs typeface="Consolas" panose="020B0609020204030204" pitchFamily="49" charset="0"/>
                      </a:endParaRPr>
                    </a:p>
                  </a:txBody>
                  <a:tcPr anchor="ctr">
                    <a:lnT w="12700" cap="flat" cmpd="sng" algn="ctr">
                      <a:solidFill>
                        <a:schemeClr val="tx1"/>
                      </a:solidFill>
                      <a:prstDash val="solid"/>
                      <a:round/>
                      <a:headEnd type="none" w="med" len="med"/>
                      <a:tailEnd type="none" w="med" len="med"/>
                    </a:lnT>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a &amp;= 32</a:t>
                      </a:r>
                      <a:endParaRPr lang="en-CA" dirty="0" smtClean="0">
                        <a:solidFill>
                          <a:prstClr val="black"/>
                        </a:solidFill>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dirty="0" smtClean="0">
                          <a:latin typeface="Georgia" panose="02040502050405020303" pitchFamily="18" charset="0"/>
                        </a:rPr>
                        <a:t>auto</a:t>
                      </a:r>
                      <a:r>
                        <a:rPr lang="en-CA" baseline="0" dirty="0" smtClean="0">
                          <a:latin typeface="Georgia" panose="02040502050405020303" pitchFamily="18" charset="0"/>
                        </a:rPr>
                        <a:t> </a:t>
                      </a:r>
                      <a:r>
                        <a:rPr lang="en-CA" cap="small" baseline="0" dirty="0" smtClean="0">
                          <a:latin typeface="Georgia" panose="02040502050405020303" pitchFamily="18" charset="0"/>
                        </a:rPr>
                        <a:t>and</a:t>
                      </a:r>
                      <a:endParaRPr lang="en-CA" cap="small" baseline="0" dirty="0">
                        <a:latin typeface="Georgia" panose="02040502050405020303"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l"/>
                      <a:r>
                        <a:rPr lang="en-CA" dirty="0" smtClean="0">
                          <a:latin typeface="Consolas" panose="020B0609020204030204" pitchFamily="49" charset="0"/>
                          <a:cs typeface="Consolas" panose="020B0609020204030204" pitchFamily="49" charset="0"/>
                        </a:rPr>
                        <a:t>  b = b | 41</a:t>
                      </a:r>
                      <a:endParaRPr lang="en-CA" dirty="0">
                        <a:latin typeface="Consolas" panose="020B0609020204030204" pitchFamily="49" charset="0"/>
                        <a:cs typeface="Consolas" panose="020B0609020204030204" pitchFamily="49" charset="0"/>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b </a:t>
                      </a:r>
                      <a:r>
                        <a:rPr lang="en-CA"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41</a:t>
                      </a:r>
                      <a:endParaRPr lang="en-CA" dirty="0" smtClean="0">
                        <a:solidFill>
                          <a:prstClr val="black"/>
                        </a:solidFill>
                        <a:latin typeface="Consolas" panose="020B0609020204030204" pitchFamily="49" charset="0"/>
                        <a:cs typeface="Consolas" panose="020B0609020204030204" pitchFamily="49" charset="0"/>
                      </a:endParaRPr>
                    </a:p>
                  </a:txBody>
                  <a:tcPr/>
                </a:tc>
                <a:tc>
                  <a:txBody>
                    <a:bodyPr/>
                    <a:lstStyle/>
                    <a:p>
                      <a:pPr algn="ctr"/>
                      <a:r>
                        <a:rPr lang="en-CA" dirty="0" smtClean="0">
                          <a:latin typeface="Georgia" panose="02040502050405020303" pitchFamily="18" charset="0"/>
                        </a:rPr>
                        <a:t>auto</a:t>
                      </a:r>
                      <a:r>
                        <a:rPr lang="en-CA" baseline="0" dirty="0" smtClean="0">
                          <a:latin typeface="Georgia" panose="02040502050405020303" pitchFamily="18" charset="0"/>
                        </a:rPr>
                        <a:t> </a:t>
                      </a:r>
                      <a:r>
                        <a:rPr lang="en-CA" cap="small" baseline="0" dirty="0" err="1" smtClean="0">
                          <a:latin typeface="Georgia" panose="02040502050405020303" pitchFamily="18" charset="0"/>
                        </a:rPr>
                        <a:t>or</a:t>
                      </a:r>
                      <a:r>
                        <a:rPr lang="en-CA" cap="small" baseline="0" dirty="0" err="1" smtClean="0">
                          <a:solidFill>
                            <a:schemeClr val="bg1"/>
                          </a:solidFill>
                          <a:latin typeface="Georgia" panose="02040502050405020303" pitchFamily="18" charset="0"/>
                        </a:rPr>
                        <a:t>r</a:t>
                      </a:r>
                      <a:endParaRPr lang="en-CA" dirty="0">
                        <a:solidFill>
                          <a:schemeClr val="bg1"/>
                        </a:solidFill>
                        <a:latin typeface="Georgia" panose="02040502050405020303" pitchFamily="18" charset="0"/>
                      </a:endParaRPr>
                    </a:p>
                  </a:txBody>
                  <a:tcPr/>
                </a:tc>
                <a:extLst>
                  <a:ext uri="{0D108BD9-81ED-4DB2-BD59-A6C34878D82A}">
                    <a16:rowId xmlns:a16="http://schemas.microsoft.com/office/drawing/2014/main" val="10002"/>
                  </a:ext>
                </a:extLst>
              </a:tr>
              <a:tr h="370840">
                <a:tc>
                  <a:txBody>
                    <a:bodyPr/>
                    <a:lstStyle/>
                    <a:p>
                      <a:pPr algn="l"/>
                      <a:r>
                        <a:rPr lang="en-CA" dirty="0" smtClean="0">
                          <a:latin typeface="Consolas" panose="020B0609020204030204" pitchFamily="49" charset="0"/>
                          <a:cs typeface="Consolas" panose="020B0609020204030204" pitchFamily="49" charset="0"/>
                        </a:rPr>
                        <a:t>  c = 2 ^ c</a:t>
                      </a:r>
                    </a:p>
                  </a:txBody>
                  <a:tcPr anchor="ctr">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   c ^= 2</a:t>
                      </a:r>
                      <a:endParaRPr lang="en-CA" dirty="0" smtClean="0">
                        <a:solidFill>
                          <a:prstClr val="black"/>
                        </a:solidFill>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dirty="0" smtClean="0">
                          <a:latin typeface="Georgia" panose="02040502050405020303" pitchFamily="18" charset="0"/>
                        </a:rPr>
                        <a:t>auto</a:t>
                      </a:r>
                      <a:r>
                        <a:rPr lang="en-CA" baseline="0" dirty="0" smtClean="0">
                          <a:latin typeface="Georgia" panose="02040502050405020303" pitchFamily="18" charset="0"/>
                        </a:rPr>
                        <a:t> </a:t>
                      </a:r>
                      <a:r>
                        <a:rPr lang="en-CA" cap="small" baseline="0" dirty="0" smtClean="0">
                          <a:latin typeface="Georgia" panose="02040502050405020303" pitchFamily="18" charset="0"/>
                        </a:rPr>
                        <a:t>xor</a:t>
                      </a:r>
                      <a:endParaRPr lang="en-CA" dirty="0">
                        <a:latin typeface="Georgia" panose="02040502050405020303"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41666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64032</TotalTime>
  <Words>1289</Words>
  <Application>Microsoft Office PowerPoint</Application>
  <PresentationFormat>On-screen Show (4:3)</PresentationFormat>
  <Paragraphs>345</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Calibri</vt:lpstr>
      <vt:lpstr>Consolas</vt:lpstr>
      <vt:lpstr>Constantia</vt:lpstr>
      <vt:lpstr>Georgia</vt:lpstr>
      <vt:lpstr>Times New Roman</vt:lpstr>
      <vt:lpstr>Custom Design</vt:lpstr>
      <vt:lpstr>Bit-wise and bit-shift operators</vt:lpstr>
      <vt:lpstr>Outline</vt:lpstr>
      <vt:lpstr>Logical operators</vt:lpstr>
      <vt:lpstr>Primitive types</vt:lpstr>
      <vt:lpstr>Bit-wise and operator </vt:lpstr>
      <vt:lpstr>Bit-wise or operator </vt:lpstr>
      <vt:lpstr>Bit-wise exclusive-or operator </vt:lpstr>
      <vt:lpstr>Bit-wise xor operator </vt:lpstr>
      <vt:lpstr>Automatic bit-wise assignment</vt:lpstr>
      <vt:lpstr>Unary bit-wise not operator </vt:lpstr>
      <vt:lpstr>Application of bit-wise operators </vt:lpstr>
      <vt:lpstr>Bit-shift operators</vt:lpstr>
      <vt:lpstr>Bit-shift operators</vt:lpstr>
      <vt:lpstr>Automatic bit-shift assignment</vt:lpstr>
      <vt:lpstr>Application of bit-shift operators</vt:lpstr>
      <vt:lpstr>Application of bit-shift operators</vt:lpstr>
      <vt:lpstr>Auto-assignment bit-wise and bit-shift operators</vt:lpstr>
      <vt:lpstr>Applications of auto-assignment operators</vt:lpstr>
      <vt:lpstr>Applications of auto-assignment operators</vt:lpstr>
      <vt:lpstr>Summary of operators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1226</cp:revision>
  <dcterms:created xsi:type="dcterms:W3CDTF">2009-09-11T23:00:44Z</dcterms:created>
  <dcterms:modified xsi:type="dcterms:W3CDTF">2019-10-09T18:21:24Z</dcterms:modified>
</cp:coreProperties>
</file>